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</p:sldIdLst>
  <p:sldSz cy="6858000" cx="9144000"/>
  <p:notesSz cx="6735750" cy="9866300"/>
  <p:embeddedFontLst>
    <p:embeddedFont>
      <p:font typeface="Roboto"/>
      <p:regular r:id="rId86"/>
      <p:bold r:id="rId87"/>
      <p:italic r:id="rId88"/>
      <p:boldItalic r:id="rId89"/>
    </p:embeddedFont>
    <p:embeddedFont>
      <p:font typeface="Helvetica Neue"/>
      <p:regular r:id="rId90"/>
      <p:bold r:id="rId91"/>
      <p:italic r:id="rId92"/>
      <p:boldItalic r:id="rId9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94" roundtripDataSignature="AMtx7mhlK5bWEF3MgqyWfB0qR6e5lnW9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D14BB6D-7561-4016-AF5F-0445C3F88C23}">
  <a:tblStyle styleId="{4D14BB6D-7561-4016-AF5F-0445C3F88C2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fill>
          <a:solidFill>
            <a:srgbClr val="CFD7E7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FD7E7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  <a:tblStyle styleId="{AC750983-02A8-4918-A779-BAB3370B0F1B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font" Target="fonts/Roboto-regular.fntdata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font" Target="fonts/Roboto-italic.fntdata"/><Relationship Id="rId43" Type="http://schemas.openxmlformats.org/officeDocument/2006/relationships/slide" Target="slides/slide38.xml"/><Relationship Id="rId87" Type="http://schemas.openxmlformats.org/officeDocument/2006/relationships/font" Target="fonts/Roboto-bold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Roboto-boldItalic.fntdata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94" Type="http://customschemas.google.com/relationships/presentationmetadata" Target="metadata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font" Target="fonts/HelveticaNeue-bold.fntdata"/><Relationship Id="rId90" Type="http://schemas.openxmlformats.org/officeDocument/2006/relationships/font" Target="fonts/HelveticaNeue-regular.fntdata"/><Relationship Id="rId93" Type="http://schemas.openxmlformats.org/officeDocument/2006/relationships/font" Target="fonts/HelveticaNeue-boldItalic.fntdata"/><Relationship Id="rId92" Type="http://schemas.openxmlformats.org/officeDocument/2006/relationships/font" Target="fonts/HelveticaNeue-italic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" name="Google Shape;167;p10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11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9" name="Google Shape;179;p12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" name="Google Shape;187;p13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p14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p15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6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p16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p17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p18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9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p19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" name="Google Shape;70;p2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p20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p21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p22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0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3" name="Google Shape;253;p70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1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" name="Google Shape;261;p71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2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9" name="Google Shape;269;p72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3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7" name="Google Shape;277;p73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4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p74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23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4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8" name="Google Shape;298;p24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" name="Google Shape;75;p3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5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6" name="Google Shape;306;p25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1" name="Google Shape;311;p26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p27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8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5" name="Google Shape;325;p78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c00fd0ee2b_5_0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c00fd0ee2b_5_0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c00fd0ee2b_5_6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c00fd0ee2b_5_6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c00fd0ee2b_5_12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c00fd0ee2b_5_12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8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0" name="Google Shape;350;p28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bed7693a3f_0_17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g2bed7693a3f_0_17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91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5" name="Google Shape;365;p91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" name="Google Shape;84;p4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93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3" name="Google Shape;373;p93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c00fd0ee2b_4_12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c00fd0ee2b_4_12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c00fd0ee2b_4_17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c00fd0ee2b_4_17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c016f47a71_0_0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c016f47a71_0_0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92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3" name="Google Shape;403;p92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bed7693a3f_0_30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bed7693a3f_0_30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79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7" name="Google Shape;417;p79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82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5" name="Google Shape;425;p82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83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1" name="Google Shape;431;p83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6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9" name="Google Shape;439;p76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" name="Google Shape;93;p5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bed7693a3f_0_10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6" name="Google Shape;446;g2bed7693a3f_0_10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bed7693a3f_0_2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bed7693a3f_0_2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bed7693a3f_0_22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0" name="Google Shape;460;g2bed7693a3f_0_22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5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8" name="Google Shape;468;p75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bed7693a3f_0_35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4" name="Google Shape;474;g2bed7693a3f_0_35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9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2" name="Google Shape;482;p29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0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7" name="Google Shape;487;p30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3" name="Google Shape;493;p32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86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0" name="Google Shape;500;p86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87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8" name="Google Shape;508;p87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p6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8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5" name="Google Shape;515;p88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bed7693a3f_0_44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2bed7693a3f_0_44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bed7693a3f_0_48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bed7693a3f_0_48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1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5" name="Google Shape;535;p31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5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1" name="Google Shape;541;p35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6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9" name="Google Shape;549;p36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7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8" name="Google Shape;558;p37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9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hehe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7" name="Google Shape;567;p39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c00fd0ee2b_0_1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5" name="Google Shape;575;g2c00fd0ee2b_0_1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2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RD, Beez, Designteam, LIMES, EMC^2, IrraCo, blitz, EESTEC, QEC, bastli, Kontakt, bräu</a:t>
            </a:r>
            <a:endParaRPr/>
          </a:p>
        </p:txBody>
      </p:sp>
      <p:sp>
        <p:nvSpPr>
          <p:cNvPr id="583" name="Google Shape;583;p42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p7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c00fd0ee2b_2_4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9" name="Google Shape;589;g2c00fd0ee2b_2_4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4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7" name="Google Shape;597;p44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c00fd0ee2b_2_15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4" name="Google Shape;604;g2c00fd0ee2b_2_15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7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Bierstatistik aufrufen </a:t>
            </a:r>
            <a:endParaRPr/>
          </a:p>
        </p:txBody>
      </p:sp>
      <p:sp>
        <p:nvSpPr>
          <p:cNvPr id="612" name="Google Shape;612;p47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8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7" name="Google Shape;617;p48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6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6" name="Google Shape;626;p46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99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Bierstatistik aufrufen </a:t>
            </a:r>
            <a:endParaRPr/>
          </a:p>
        </p:txBody>
      </p:sp>
      <p:sp>
        <p:nvSpPr>
          <p:cNvPr id="634" name="Google Shape;634;p99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1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Bierstatistik aufrufen </a:t>
            </a:r>
            <a:endParaRPr/>
          </a:p>
        </p:txBody>
      </p:sp>
      <p:sp>
        <p:nvSpPr>
          <p:cNvPr id="639" name="Google Shape;639;p51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c016f47a71_0_12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2c016f47a71_0_12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2c00fd0ee2b_4_3:notes"/>
          <p:cNvSpPr/>
          <p:nvPr>
            <p:ph idx="2" type="sldImg"/>
          </p:nvPr>
        </p:nvSpPr>
        <p:spPr>
          <a:xfrm>
            <a:off x="901700" y="739775"/>
            <a:ext cx="4932300" cy="370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2c00fd0ee2b_4_3:notes"/>
          <p:cNvSpPr txBox="1"/>
          <p:nvPr>
            <p:ph idx="1" type="body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Hinweis auf geheime Wahl?</a:t>
            </a:r>
            <a:endParaRPr/>
          </a:p>
        </p:txBody>
      </p:sp>
      <p:sp>
        <p:nvSpPr>
          <p:cNvPr id="154" name="Google Shape;154;p8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4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Bierstatistik aufrufen </a:t>
            </a:r>
            <a:endParaRPr/>
          </a:p>
        </p:txBody>
      </p:sp>
      <p:sp>
        <p:nvSpPr>
          <p:cNvPr id="657" name="Google Shape;657;p54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/>
          <p:nvPr>
            <p:ph idx="1" type="body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p9:notes"/>
          <p:cNvSpPr/>
          <p:nvPr>
            <p:ph idx="2" type="sldImg"/>
          </p:nvPr>
        </p:nvSpPr>
        <p:spPr>
          <a:xfrm>
            <a:off x="901700" y="739775"/>
            <a:ext cx="4932363" cy="37004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elfolie">
  <p:cSld name="1_Titelfolie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6"/>
          <p:cNvPicPr preferRelativeResize="0"/>
          <p:nvPr/>
        </p:nvPicPr>
        <p:blipFill rotWithShape="1">
          <a:blip r:embed="rId2">
            <a:alphaModFix/>
          </a:blip>
          <a:srcRect b="5195" l="0" r="0" t="0"/>
          <a:stretch/>
        </p:blipFill>
        <p:spPr>
          <a:xfrm>
            <a:off x="-3486" y="525818"/>
            <a:ext cx="9147600" cy="48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6"/>
          <p:cNvSpPr/>
          <p:nvPr/>
        </p:nvSpPr>
        <p:spPr>
          <a:xfrm>
            <a:off x="-3486" y="260648"/>
            <a:ext cx="9147600" cy="722100"/>
          </a:xfrm>
          <a:prstGeom prst="rect">
            <a:avLst/>
          </a:prstGeom>
          <a:solidFill>
            <a:srgbClr val="0D1D4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41C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56"/>
          <p:cNvSpPr txBox="1"/>
          <p:nvPr/>
        </p:nvSpPr>
        <p:spPr>
          <a:xfrm>
            <a:off x="2627784" y="6483586"/>
            <a:ext cx="38883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E646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66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66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" name="Google Shape;51;p66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6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7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6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8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8" name="Google Shape;58;p68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6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7"/>
          <p:cNvSpPr/>
          <p:nvPr/>
        </p:nvSpPr>
        <p:spPr>
          <a:xfrm>
            <a:off x="0" y="4986528"/>
            <a:ext cx="9144000" cy="1438800"/>
          </a:xfrm>
          <a:prstGeom prst="rect">
            <a:avLst/>
          </a:prstGeom>
          <a:solidFill>
            <a:srgbClr val="0D1D4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53198" y="5352289"/>
            <a:ext cx="2265600" cy="6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57"/>
          <p:cNvSpPr txBox="1"/>
          <p:nvPr>
            <p:ph idx="1" type="body"/>
          </p:nvPr>
        </p:nvSpPr>
        <p:spPr>
          <a:xfrm>
            <a:off x="914400" y="1474724"/>
            <a:ext cx="7315200" cy="2852700"/>
          </a:xfrm>
          <a:prstGeom prst="rect">
            <a:avLst/>
          </a:prstGeom>
          <a:noFill/>
          <a:ln>
            <a:noFill/>
          </a:ln>
        </p:spPr>
        <p:txBody>
          <a:bodyPr anchorCtr="1" anchor="b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1D42"/>
              </a:buClr>
              <a:buSzPts val="1800"/>
              <a:buNone/>
              <a:defRPr sz="3600">
                <a:solidFill>
                  <a:srgbClr val="0D1D4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3600"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3600"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3600"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3600"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57"/>
          <p:cNvSpPr txBox="1"/>
          <p:nvPr/>
        </p:nvSpPr>
        <p:spPr>
          <a:xfrm>
            <a:off x="251520" y="6528211"/>
            <a:ext cx="25923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de-DE" sz="1000" u="none" cap="none" strike="noStrike">
                <a:solidFill>
                  <a:srgbClr val="FF291D"/>
                </a:solidFill>
                <a:latin typeface="Arial"/>
                <a:ea typeface="Arial"/>
                <a:cs typeface="Arial"/>
                <a:sym typeface="Arial"/>
              </a:rPr>
              <a:t>März 202</a:t>
            </a:r>
            <a:r>
              <a:rPr lang="de-DE" sz="1000">
                <a:solidFill>
                  <a:srgbClr val="FF291D"/>
                </a:solidFill>
              </a:rPr>
              <a:t>4 </a:t>
            </a:r>
            <a:r>
              <a:rPr b="0" i="0" lang="de-DE" sz="1000" u="none" cap="none" strike="noStrike">
                <a:solidFill>
                  <a:srgbClr val="FF291D"/>
                </a:solidFill>
                <a:latin typeface="Arial"/>
                <a:ea typeface="Arial"/>
                <a:cs typeface="Arial"/>
                <a:sym typeface="Arial"/>
              </a:rPr>
              <a:t>– Generalversammlung</a:t>
            </a:r>
            <a:endParaRPr b="0" i="0" sz="1000" u="none" cap="none" strike="noStrike">
              <a:solidFill>
                <a:srgbClr val="FF29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57"/>
          <p:cNvSpPr txBox="1"/>
          <p:nvPr/>
        </p:nvSpPr>
        <p:spPr>
          <a:xfrm>
            <a:off x="2627784" y="6528211"/>
            <a:ext cx="38883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de-DE" sz="1000" u="none" cap="none" strike="noStrike">
                <a:solidFill>
                  <a:srgbClr val="E6462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E6462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>
  <p:cSld name="Titelfolie">
    <p:bg>
      <p:bgPr>
        <a:solidFill>
          <a:schemeClr val="lt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8"/>
          <p:cNvSpPr txBox="1"/>
          <p:nvPr/>
        </p:nvSpPr>
        <p:spPr>
          <a:xfrm>
            <a:off x="2627784" y="6483586"/>
            <a:ext cx="38883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de-DE" sz="1000" u="none" cap="none" strike="noStrike">
                <a:solidFill>
                  <a:srgbClr val="FF291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FF29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58"/>
          <p:cNvSpPr txBox="1"/>
          <p:nvPr/>
        </p:nvSpPr>
        <p:spPr>
          <a:xfrm>
            <a:off x="251520" y="6483586"/>
            <a:ext cx="25923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de-DE" sz="1000" u="none" cap="none" strike="noStrike">
                <a:solidFill>
                  <a:srgbClr val="FF291D"/>
                </a:solidFill>
                <a:latin typeface="Arial"/>
                <a:ea typeface="Arial"/>
                <a:cs typeface="Arial"/>
                <a:sym typeface="Arial"/>
              </a:rPr>
              <a:t>März 202</a:t>
            </a:r>
            <a:r>
              <a:rPr lang="de-DE" sz="1000">
                <a:solidFill>
                  <a:srgbClr val="FF291D"/>
                </a:solidFill>
              </a:rPr>
              <a:t>4</a:t>
            </a:r>
            <a:r>
              <a:rPr b="0" i="0" lang="de-DE" sz="1000" u="none" cap="none" strike="noStrike">
                <a:solidFill>
                  <a:srgbClr val="FF291D"/>
                </a:solidFill>
                <a:latin typeface="Arial"/>
                <a:ea typeface="Arial"/>
                <a:cs typeface="Arial"/>
                <a:sym typeface="Arial"/>
              </a:rPr>
              <a:t> – Generalversammlung</a:t>
            </a:r>
            <a:endParaRPr b="0" i="0" sz="1000" u="none" cap="none" strike="noStrike">
              <a:solidFill>
                <a:srgbClr val="FF29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FINAL.eps" id="22" name="Google Shape;22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02311" y="6406439"/>
            <a:ext cx="890100" cy="3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8"/>
          <p:cNvSpPr/>
          <p:nvPr/>
        </p:nvSpPr>
        <p:spPr>
          <a:xfrm>
            <a:off x="-3486" y="260648"/>
            <a:ext cx="9147600" cy="722100"/>
          </a:xfrm>
          <a:prstGeom prst="rect">
            <a:avLst/>
          </a:prstGeom>
          <a:solidFill>
            <a:srgbClr val="0D1D4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41C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58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400"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2400"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2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4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0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" name="Google Shape;27;p6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6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6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62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6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6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4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64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6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5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6" name="Google Shape;46;p6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5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5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5.png"/><Relationship Id="rId4" Type="http://schemas.openxmlformats.org/officeDocument/2006/relationships/image" Target="../media/image41.png"/><Relationship Id="rId5" Type="http://schemas.openxmlformats.org/officeDocument/2006/relationships/image" Target="../media/image2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8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7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5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/>
        </p:nvSpPr>
        <p:spPr>
          <a:xfrm>
            <a:off x="4428306" y="476672"/>
            <a:ext cx="446417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StuZ, </a:t>
            </a:r>
            <a:r>
              <a:rPr lang="de-DE" sz="1600">
                <a:solidFill>
                  <a:schemeClr val="lt1"/>
                </a:solidFill>
              </a:rPr>
              <a:t>6</a:t>
            </a:r>
            <a:r>
              <a:rPr b="0" i="0" lang="de-DE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März 202</a:t>
            </a:r>
            <a:r>
              <a:rPr lang="de-DE" sz="1600">
                <a:solidFill>
                  <a:schemeClr val="lt1"/>
                </a:solidFill>
              </a:rPr>
              <a:t>4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1E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"/>
          <p:cNvSpPr txBox="1"/>
          <p:nvPr/>
        </p:nvSpPr>
        <p:spPr>
          <a:xfrm>
            <a:off x="3203848" y="5661248"/>
            <a:ext cx="568831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de-DE" sz="2400" u="none" cap="none" strike="noStrike">
                <a:solidFill>
                  <a:srgbClr val="1F2D54"/>
                </a:solidFill>
                <a:latin typeface="Arial"/>
                <a:ea typeface="Arial"/>
                <a:cs typeface="Arial"/>
                <a:sym typeface="Arial"/>
              </a:rPr>
              <a:t>Generalversammlung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de-DE" sz="2400" u="none" cap="none" strike="noStrike">
                <a:solidFill>
                  <a:srgbClr val="1F2D54"/>
                </a:solidFill>
                <a:latin typeface="Arial"/>
                <a:ea typeface="Arial"/>
                <a:cs typeface="Arial"/>
                <a:sym typeface="Arial"/>
              </a:rPr>
              <a:t>FS 2</a:t>
            </a:r>
            <a:r>
              <a:rPr lang="de-DE" sz="2400">
                <a:solidFill>
                  <a:srgbClr val="1F2D54"/>
                </a:solidFill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 txBox="1"/>
          <p:nvPr>
            <p:ph idx="1" type="body"/>
          </p:nvPr>
        </p:nvSpPr>
        <p:spPr>
          <a:xfrm>
            <a:off x="914400" y="1474724"/>
            <a:ext cx="73152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D1D42"/>
              </a:buClr>
              <a:buSzPts val="1800"/>
              <a:buFont typeface="Arial"/>
              <a:buNone/>
            </a:pPr>
            <a:r>
              <a:rPr lang="de-DE" sz="4800"/>
              <a:t>3. Wahl der GV Leitung</a:t>
            </a:r>
            <a:endParaRPr sz="4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Wahl des GV Leiters</a:t>
            </a:r>
            <a:endParaRPr/>
          </a:p>
        </p:txBody>
      </p:sp>
      <p:sp>
        <p:nvSpPr>
          <p:cNvPr id="175" name="Google Shape;175;p11"/>
          <p:cNvSpPr txBox="1"/>
          <p:nvPr/>
        </p:nvSpPr>
        <p:spPr>
          <a:xfrm>
            <a:off x="364625" y="5264375"/>
            <a:ext cx="82608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>
                <a:solidFill>
                  <a:srgbClr val="FF291D"/>
                </a:solidFill>
              </a:rPr>
              <a:t>Klemens Iten</a:t>
            </a:r>
            <a:endParaRPr b="0" i="0" sz="2400" u="none" cap="none" strike="noStrike">
              <a:solidFill>
                <a:srgbClr val="FF29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7750" y="1752600"/>
            <a:ext cx="3368500" cy="336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Abstimmung: Wahl d</a:t>
            </a:r>
            <a:r>
              <a:rPr lang="de-DE"/>
              <a:t>er</a:t>
            </a: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GV-Leit</a:t>
            </a:r>
            <a:r>
              <a:rPr lang="de-DE"/>
              <a:t>ung</a:t>
            </a:r>
            <a:endParaRPr/>
          </a:p>
        </p:txBody>
      </p:sp>
      <p:grpSp>
        <p:nvGrpSpPr>
          <p:cNvPr id="182" name="Google Shape;182;p12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183" name="Google Shape;183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Traktandenliste</a:t>
            </a:r>
            <a:endParaRPr/>
          </a:p>
        </p:txBody>
      </p:sp>
      <p:sp>
        <p:nvSpPr>
          <p:cNvPr id="190" name="Google Shape;190;p13"/>
          <p:cNvSpPr txBox="1"/>
          <p:nvPr/>
        </p:nvSpPr>
        <p:spPr>
          <a:xfrm>
            <a:off x="292100" y="1619487"/>
            <a:ext cx="4012800" cy="43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50"/>
              <a:buFont typeface="Arial"/>
              <a:buAutoNum type="arabicPeriod"/>
            </a:pPr>
            <a:r>
              <a:rPr b="0" i="0" lang="de-DE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Begrüssung und Hinweise auf die Geschäftsordnung</a:t>
            </a:r>
            <a:endParaRPr b="0" i="0" sz="1200" u="none" cap="none" strike="noStrik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250"/>
              <a:buFont typeface="Arial"/>
              <a:buAutoNum type="arabicPeriod"/>
            </a:pPr>
            <a:r>
              <a:rPr b="0" i="0" lang="de-DE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Bestimmung der Stimmzähler:innen</a:t>
            </a:r>
            <a:endParaRPr b="0" i="0" sz="1200" u="none" cap="none" strike="noStrik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250"/>
              <a:buFont typeface="Arial"/>
              <a:buAutoNum type="arabicPeriod"/>
            </a:pPr>
            <a:r>
              <a:rPr b="0" i="0" lang="de-DE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Wahl der GV-Leitung</a:t>
            </a:r>
            <a:endParaRPr b="0" i="0" sz="1200" u="none" cap="none" strike="noStrik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AutoNum type="arabicPeriod"/>
            </a:pPr>
            <a:r>
              <a:rPr b="0" i="0" lang="de-DE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Genehmigung der Traktandenliste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AutoNum type="arabicPeriod"/>
            </a:pPr>
            <a:r>
              <a:rPr b="0" i="0" lang="de-DE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Genehmigung des Protokolls der letzten GV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AutoNum type="arabicPeriod"/>
            </a:pPr>
            <a:r>
              <a:rPr b="0" i="0" lang="de-DE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Tätigkeitsbericht des Vorstands und der Kommissionen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AutoNum type="arabicPeriod"/>
            </a:pPr>
            <a:r>
              <a:rPr b="0" i="0" lang="de-DE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Vorstellung und Genehmigung der Abrechnung der vergangenen Rechnungsperiode sowie des Revisionsberichtes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1" marL="7429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AutoNum type="alphaLcPeriod"/>
            </a:pPr>
            <a:r>
              <a:rPr lang="de-DE">
                <a:solidFill>
                  <a:schemeClr val="dk1"/>
                </a:solidFill>
              </a:rPr>
              <a:t>Abschluss-, Bilanz- &amp; Erfolgsrechnung</a:t>
            </a:r>
            <a:endParaRPr>
              <a:solidFill>
                <a:schemeClr val="dk1"/>
              </a:solidFill>
            </a:endParaRPr>
          </a:p>
          <a:p>
            <a:pPr indent="-285750" lvl="1" marL="7429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AutoNum type="alphaLcPeriod"/>
            </a:pPr>
            <a:r>
              <a:rPr b="0" i="0" lang="de-DE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Kostenstellenauswertung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5275" lvl="1" marL="7429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de-DE">
                <a:solidFill>
                  <a:schemeClr val="dk1"/>
                </a:solidFill>
              </a:rPr>
              <a:t>Revisionsbericht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1" name="Google Shape;191;p13"/>
          <p:cNvSpPr txBox="1"/>
          <p:nvPr/>
        </p:nvSpPr>
        <p:spPr>
          <a:xfrm>
            <a:off x="4441925" y="1619477"/>
            <a:ext cx="41892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AutoNum type="arabicPeriod" startAt="8"/>
            </a:pPr>
            <a:r>
              <a:rPr b="0" i="0" lang="de-DE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Entlastung des Vorstandes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AutoNum type="arabicPeriod" startAt="8"/>
            </a:pPr>
            <a:r>
              <a:rPr b="0" i="0" lang="de-DE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Änderungsanträge an das Budget 202</a:t>
            </a:r>
            <a:r>
              <a:rPr lang="de-DE">
                <a:solidFill>
                  <a:schemeClr val="dk1"/>
                </a:solidFill>
              </a:rPr>
              <a:t>4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1" marL="7429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AutoNum type="alphaLcPeriod"/>
            </a:pPr>
            <a:r>
              <a:rPr lang="de-DE">
                <a:solidFill>
                  <a:schemeClr val="dk1"/>
                </a:solidFill>
              </a:rPr>
              <a:t>Prüfungssamlung-Weekend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AutoNum type="alphaLcPeriod"/>
            </a:pPr>
            <a:r>
              <a:rPr lang="de-DE">
                <a:solidFill>
                  <a:schemeClr val="dk1"/>
                </a:solidFill>
              </a:rPr>
              <a:t>Oktoberfest</a:t>
            </a:r>
            <a:endParaRPr>
              <a:solidFill>
                <a:schemeClr val="dk1"/>
              </a:solidFill>
            </a:endParaRPr>
          </a:p>
          <a:p>
            <a:pPr indent="-295275" lvl="1" marL="7429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de-DE">
                <a:solidFill>
                  <a:schemeClr val="dk1"/>
                </a:solidFill>
              </a:rPr>
              <a:t>Pokerturnier</a:t>
            </a:r>
            <a:endParaRPr>
              <a:solidFill>
                <a:schemeClr val="dk1"/>
              </a:solidFill>
            </a:endParaRPr>
          </a:p>
          <a:p>
            <a:pPr indent="-295275" lvl="1" marL="7429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de-DE">
                <a:solidFill>
                  <a:schemeClr val="dk1"/>
                </a:solidFill>
              </a:rPr>
              <a:t>Dosen Brauko</a:t>
            </a:r>
            <a:endParaRPr>
              <a:solidFill>
                <a:schemeClr val="dk1"/>
              </a:solidFill>
            </a:endParaRPr>
          </a:p>
          <a:p>
            <a:pPr indent="-295275" lvl="1" marL="7429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de-DE">
                <a:solidFill>
                  <a:schemeClr val="dk1"/>
                </a:solidFill>
              </a:rPr>
              <a:t>Paintball</a:t>
            </a:r>
            <a:endParaRPr>
              <a:solidFill>
                <a:schemeClr val="dk1"/>
              </a:solidFill>
            </a:endParaRPr>
          </a:p>
          <a:p>
            <a:pPr indent="-295275" lvl="1" marL="7429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de-DE">
                <a:solidFill>
                  <a:schemeClr val="dk1"/>
                </a:solidFill>
              </a:rPr>
              <a:t>TDOBT-Waffelbrunch</a:t>
            </a:r>
            <a:endParaRPr>
              <a:solidFill>
                <a:schemeClr val="dk1"/>
              </a:solidFill>
            </a:endParaRPr>
          </a:p>
          <a:p>
            <a:pPr indent="-295275" lvl="1" marL="7429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de-DE">
                <a:solidFill>
                  <a:schemeClr val="dk1"/>
                </a:solidFill>
              </a:rPr>
              <a:t>Tischfussballcup</a:t>
            </a:r>
            <a:endParaRPr>
              <a:solidFill>
                <a:schemeClr val="dk1"/>
              </a:solidFill>
            </a:endParaRPr>
          </a:p>
          <a:p>
            <a:pPr indent="-295275" lvl="1" marL="7429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de-DE">
                <a:solidFill>
                  <a:schemeClr val="dk1"/>
                </a:solidFill>
              </a:rPr>
              <a:t>Bastli 3D Drucker</a:t>
            </a:r>
            <a:endParaRPr>
              <a:solidFill>
                <a:schemeClr val="dk1"/>
              </a:solidFill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AutoNum type="arabicPeriod" startAt="8"/>
            </a:pPr>
            <a:r>
              <a:rPr b="0" i="0" lang="de-DE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Wahlen der Vereinsorgane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AutoNum type="arabicPeriod" startAt="8"/>
            </a:pPr>
            <a:r>
              <a:rPr b="0" i="0" lang="de-DE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Ausserordentliche Mitglieder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AutoNum type="arabicPeriod" startAt="8"/>
            </a:pPr>
            <a:r>
              <a:rPr b="0" i="0" lang="de-DE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Weitere Anträge der Mitglieder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AutoNum type="arabicPeriod" startAt="8"/>
            </a:pPr>
            <a:r>
              <a:rPr b="0" i="0" lang="de-DE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Weitere Mitteilungen der Mitglieder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4"/>
          <p:cNvSpPr txBox="1"/>
          <p:nvPr>
            <p:ph idx="1" type="body"/>
          </p:nvPr>
        </p:nvSpPr>
        <p:spPr>
          <a:xfrm>
            <a:off x="914400" y="1474724"/>
            <a:ext cx="7315200" cy="2852738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D1D42"/>
              </a:buClr>
              <a:buSzPts val="1800"/>
              <a:buFont typeface="Arial"/>
              <a:buNone/>
            </a:pPr>
            <a:r>
              <a:rPr lang="de-DE" sz="4800"/>
              <a:t>4. </a:t>
            </a:r>
            <a:r>
              <a:rPr b="0" i="0" lang="de-DE" sz="48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Genehmigung der Traktandenliste</a:t>
            </a:r>
            <a:endParaRPr sz="4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"/>
          <p:cNvSpPr txBox="1"/>
          <p:nvPr>
            <p:ph idx="1" type="body"/>
          </p:nvPr>
        </p:nvSpPr>
        <p:spPr>
          <a:xfrm>
            <a:off x="283753" y="438975"/>
            <a:ext cx="8191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Abstimmung: Genehmigung der Traktandenliste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15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203" name="Google Shape;203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"/>
          <p:cNvSpPr txBox="1"/>
          <p:nvPr>
            <p:ph idx="1" type="body"/>
          </p:nvPr>
        </p:nvSpPr>
        <p:spPr>
          <a:xfrm>
            <a:off x="914400" y="1474724"/>
            <a:ext cx="7315200" cy="285270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D1D42"/>
              </a:buClr>
              <a:buSzPts val="1800"/>
              <a:buFont typeface="Arial"/>
              <a:buNone/>
            </a:pPr>
            <a:r>
              <a:rPr lang="de-DE" sz="4800"/>
              <a:t>5. Genehmigung des Protokolls der letzten GV</a:t>
            </a:r>
            <a:endParaRPr sz="4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7"/>
          <p:cNvSpPr txBox="1"/>
          <p:nvPr>
            <p:ph idx="1" type="body"/>
          </p:nvPr>
        </p:nvSpPr>
        <p:spPr>
          <a:xfrm>
            <a:off x="283753" y="438975"/>
            <a:ext cx="8389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latin typeface="Arial"/>
                <a:ea typeface="Arial"/>
                <a:cs typeface="Arial"/>
                <a:sym typeface="Arial"/>
              </a:rPr>
              <a:t>Abstimmung: Genehmigung Protokoll der GV </a:t>
            </a:r>
            <a:r>
              <a:rPr lang="de-DE"/>
              <a:t>HS22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" name="Google Shape;215;p17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216" name="Google Shape;216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"/>
          <p:cNvSpPr txBox="1"/>
          <p:nvPr>
            <p:ph idx="1" type="body"/>
          </p:nvPr>
        </p:nvSpPr>
        <p:spPr>
          <a:xfrm>
            <a:off x="914400" y="1474724"/>
            <a:ext cx="7315200" cy="2852738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D1D42"/>
              </a:buClr>
              <a:buSzPts val="1800"/>
              <a:buFont typeface="Arial"/>
              <a:buNone/>
            </a:pPr>
            <a:r>
              <a:rPr lang="de-DE" sz="4800"/>
              <a:t>6. </a:t>
            </a:r>
            <a:r>
              <a:rPr b="0" i="0" lang="de-DE" sz="48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Tätigkeitsberichte des Vorstandes und der Kommissionen</a:t>
            </a:r>
            <a:endParaRPr sz="4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"/>
          <p:cNvSpPr txBox="1"/>
          <p:nvPr>
            <p:ph idx="1" type="body"/>
          </p:nvPr>
        </p:nvSpPr>
        <p:spPr>
          <a:xfrm>
            <a:off x="283753" y="438975"/>
            <a:ext cx="8389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Abstimmung: </a:t>
            </a:r>
            <a:r>
              <a:rPr lang="de-DE"/>
              <a:t>Annahme der Tätigkeitsberichte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8" name="Google Shape;228;p19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229" name="Google Shape;229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>
            <p:ph idx="1" type="body"/>
          </p:nvPr>
        </p:nvSpPr>
        <p:spPr>
          <a:xfrm>
            <a:off x="914400" y="1474724"/>
            <a:ext cx="7315200" cy="2852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de-DE" sz="4800"/>
              <a:t>1. </a:t>
            </a:r>
            <a:r>
              <a:rPr b="0" i="0" lang="de-DE" sz="4800" u="none" cap="none" strike="noStrike">
                <a:solidFill>
                  <a:srgbClr val="0D1D42"/>
                </a:solidFill>
              </a:rPr>
              <a:t>Begrüssung und Hinweise auf die Geschäftsordnung</a:t>
            </a:r>
            <a:endParaRPr sz="4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"/>
          <p:cNvSpPr txBox="1"/>
          <p:nvPr>
            <p:ph idx="1" type="body"/>
          </p:nvPr>
        </p:nvSpPr>
        <p:spPr>
          <a:xfrm>
            <a:off x="914400" y="1474724"/>
            <a:ext cx="7315200" cy="285270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ts val="1800"/>
              <a:buNone/>
            </a:pPr>
            <a:r>
              <a:rPr lang="de-DE" sz="4000">
                <a:solidFill>
                  <a:schemeClr val="dk1"/>
                </a:solidFill>
              </a:rPr>
              <a:t>7</a:t>
            </a:r>
            <a:r>
              <a:rPr lang="de-DE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Vorstellung und Genehmigung der Abrechnung der vergangenen Rechnungsperiode sowie des Revisionsberichtes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 txBox="1"/>
          <p:nvPr>
            <p:ph idx="1" type="body"/>
          </p:nvPr>
        </p:nvSpPr>
        <p:spPr>
          <a:xfrm>
            <a:off x="283752" y="438975"/>
            <a:ext cx="78804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Jahresabschluss 2023</a:t>
            </a:r>
            <a:endParaRPr/>
          </a:p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1"/>
          <p:cNvSpPr txBox="1"/>
          <p:nvPr/>
        </p:nvSpPr>
        <p:spPr>
          <a:xfrm>
            <a:off x="2156750" y="3530550"/>
            <a:ext cx="73389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363" y="1972525"/>
            <a:ext cx="8775277" cy="376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"/>
          <p:cNvSpPr txBox="1"/>
          <p:nvPr/>
        </p:nvSpPr>
        <p:spPr>
          <a:xfrm>
            <a:off x="2156750" y="3530550"/>
            <a:ext cx="73389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2"/>
          <p:cNvSpPr txBox="1"/>
          <p:nvPr>
            <p:ph idx="1" type="body"/>
          </p:nvPr>
        </p:nvSpPr>
        <p:spPr>
          <a:xfrm>
            <a:off x="283752" y="438975"/>
            <a:ext cx="78804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Jahresabschluss 2023</a:t>
            </a:r>
            <a:endParaRPr/>
          </a:p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43437"/>
            <a:ext cx="8839200" cy="27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821788"/>
            <a:ext cx="8839202" cy="1311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0"/>
          <p:cNvSpPr txBox="1"/>
          <p:nvPr/>
        </p:nvSpPr>
        <p:spPr>
          <a:xfrm>
            <a:off x="2156750" y="3530550"/>
            <a:ext cx="73389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70"/>
          <p:cNvSpPr txBox="1"/>
          <p:nvPr>
            <p:ph idx="1" type="body"/>
          </p:nvPr>
        </p:nvSpPr>
        <p:spPr>
          <a:xfrm>
            <a:off x="283752" y="438975"/>
            <a:ext cx="78804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Jahresabschluss 2023</a:t>
            </a:r>
            <a:endParaRPr/>
          </a:p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275" y="1957150"/>
            <a:ext cx="8839200" cy="27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275" y="2224625"/>
            <a:ext cx="8839200" cy="1849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1"/>
          <p:cNvSpPr txBox="1"/>
          <p:nvPr/>
        </p:nvSpPr>
        <p:spPr>
          <a:xfrm>
            <a:off x="2156750" y="3530550"/>
            <a:ext cx="73389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71"/>
          <p:cNvSpPr txBox="1"/>
          <p:nvPr>
            <p:ph idx="1" type="body"/>
          </p:nvPr>
        </p:nvSpPr>
        <p:spPr>
          <a:xfrm>
            <a:off x="283752" y="438975"/>
            <a:ext cx="78804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Jahresabschluss 2023</a:t>
            </a:r>
            <a:endParaRPr/>
          </a:p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46075"/>
            <a:ext cx="8839200" cy="27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24425"/>
            <a:ext cx="8839202" cy="2373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72"/>
          <p:cNvSpPr txBox="1"/>
          <p:nvPr/>
        </p:nvSpPr>
        <p:spPr>
          <a:xfrm>
            <a:off x="2156750" y="3530550"/>
            <a:ext cx="73389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72"/>
          <p:cNvSpPr txBox="1"/>
          <p:nvPr>
            <p:ph idx="1" type="body"/>
          </p:nvPr>
        </p:nvSpPr>
        <p:spPr>
          <a:xfrm>
            <a:off x="283752" y="438975"/>
            <a:ext cx="78804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Jahresabschluss 2023</a:t>
            </a:r>
            <a:endParaRPr/>
          </a:p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46075"/>
            <a:ext cx="8839200" cy="27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24425"/>
            <a:ext cx="8839200" cy="174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3"/>
          <p:cNvSpPr txBox="1"/>
          <p:nvPr/>
        </p:nvSpPr>
        <p:spPr>
          <a:xfrm>
            <a:off x="2156750" y="3530550"/>
            <a:ext cx="73389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73"/>
          <p:cNvSpPr txBox="1"/>
          <p:nvPr>
            <p:ph idx="1" type="body"/>
          </p:nvPr>
        </p:nvSpPr>
        <p:spPr>
          <a:xfrm>
            <a:off x="283752" y="438975"/>
            <a:ext cx="78804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Jahresabschluss 2023</a:t>
            </a:r>
            <a:endParaRPr/>
          </a:p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92275"/>
            <a:ext cx="8839200" cy="27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73"/>
          <p:cNvPicPr preferRelativeResize="0"/>
          <p:nvPr/>
        </p:nvPicPr>
        <p:blipFill rotWithShape="1">
          <a:blip r:embed="rId4">
            <a:alphaModFix/>
          </a:blip>
          <a:srcRect b="7227" l="0" r="0" t="0"/>
          <a:stretch/>
        </p:blipFill>
        <p:spPr>
          <a:xfrm>
            <a:off x="152400" y="1470625"/>
            <a:ext cx="8839202" cy="192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74"/>
          <p:cNvSpPr txBox="1"/>
          <p:nvPr/>
        </p:nvSpPr>
        <p:spPr>
          <a:xfrm>
            <a:off x="2156750" y="3530550"/>
            <a:ext cx="73389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74"/>
          <p:cNvSpPr txBox="1"/>
          <p:nvPr>
            <p:ph idx="1" type="body"/>
          </p:nvPr>
        </p:nvSpPr>
        <p:spPr>
          <a:xfrm>
            <a:off x="283752" y="438975"/>
            <a:ext cx="78804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Jahresabschluss 2023</a:t>
            </a:r>
            <a:endParaRPr/>
          </a:p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92300"/>
            <a:ext cx="8839204" cy="2149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/>
          <p:nvPr>
            <p:ph idx="1" type="body"/>
          </p:nvPr>
        </p:nvSpPr>
        <p:spPr>
          <a:xfrm>
            <a:off x="283742" y="3627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Revisorenbericht</a:t>
            </a:r>
            <a:endParaRPr/>
          </a:p>
        </p:txBody>
      </p:sp>
      <p:pic>
        <p:nvPicPr>
          <p:cNvPr id="295" name="Google Shape;29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6900" y="1069876"/>
            <a:ext cx="5581800" cy="548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"/>
          <p:cNvSpPr txBox="1"/>
          <p:nvPr>
            <p:ph idx="1" type="body"/>
          </p:nvPr>
        </p:nvSpPr>
        <p:spPr>
          <a:xfrm>
            <a:off x="283753" y="438975"/>
            <a:ext cx="8389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latin typeface="Arial"/>
                <a:ea typeface="Arial"/>
                <a:cs typeface="Arial"/>
                <a:sym typeface="Arial"/>
              </a:rPr>
              <a:t>Abstimmung: Genehmigung Jahresrechnung 202</a:t>
            </a:r>
            <a:r>
              <a:rPr lang="de-DE"/>
              <a:t>3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1" name="Google Shape;301;p24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302" name="Google Shape;302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/>
          <p:nvPr>
            <p:ph idx="1" type="body"/>
          </p:nvPr>
        </p:nvSpPr>
        <p:spPr>
          <a:xfrm>
            <a:off x="283742" y="438976"/>
            <a:ext cx="6232474" cy="707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Wie wird gewählt?</a:t>
            </a:r>
            <a:endParaRPr/>
          </a:p>
        </p:txBody>
      </p:sp>
      <p:pic>
        <p:nvPicPr>
          <p:cNvPr id="78" name="Google Shape;7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742" y="2821900"/>
            <a:ext cx="3715791" cy="2379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4477" y="2821899"/>
            <a:ext cx="4104961" cy="237968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"/>
          <p:cNvSpPr txBox="1"/>
          <p:nvPr/>
        </p:nvSpPr>
        <p:spPr>
          <a:xfrm>
            <a:off x="283750" y="2337325"/>
            <a:ext cx="3715800" cy="8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1F2D54"/>
                </a:solidFill>
              </a:rPr>
              <a:t>Handaufheben</a:t>
            </a:r>
            <a:endParaRPr sz="1800">
              <a:solidFill>
                <a:srgbClr val="1F2D54"/>
              </a:solidFill>
            </a:endParaRPr>
          </a:p>
        </p:txBody>
      </p:sp>
      <p:sp>
        <p:nvSpPr>
          <p:cNvPr id="81" name="Google Shape;81;p3"/>
          <p:cNvSpPr txBox="1"/>
          <p:nvPr/>
        </p:nvSpPr>
        <p:spPr>
          <a:xfrm>
            <a:off x="4514513" y="2337325"/>
            <a:ext cx="4104900" cy="8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1F2D54"/>
                </a:solidFill>
              </a:rPr>
              <a:t>Geheim (Antrag)</a:t>
            </a:r>
            <a:endParaRPr sz="1800">
              <a:solidFill>
                <a:srgbClr val="1F2D54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5"/>
          <p:cNvSpPr txBox="1"/>
          <p:nvPr>
            <p:ph idx="1" type="body"/>
          </p:nvPr>
        </p:nvSpPr>
        <p:spPr>
          <a:xfrm>
            <a:off x="914400" y="1474724"/>
            <a:ext cx="7315200" cy="285270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D1D42"/>
              </a:buClr>
              <a:buSzPts val="1800"/>
              <a:buFont typeface="Arial"/>
              <a:buNone/>
            </a:pPr>
            <a:r>
              <a:rPr lang="de-DE" sz="4800"/>
              <a:t>8</a:t>
            </a:r>
            <a:r>
              <a:rPr lang="de-DE" sz="4800"/>
              <a:t>. </a:t>
            </a:r>
            <a:r>
              <a:rPr b="0" i="0" lang="de-DE" sz="48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Entlastung des Vorstandes</a:t>
            </a:r>
            <a:endParaRPr sz="4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6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Abstimmung: Entlastung des Vorstandes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4" name="Google Shape;314;p26"/>
          <p:cNvGrpSpPr/>
          <p:nvPr/>
        </p:nvGrpSpPr>
        <p:grpSpPr>
          <a:xfrm>
            <a:off x="1042608" y="2402430"/>
            <a:ext cx="6577251" cy="2607301"/>
            <a:chOff x="1042608" y="2402430"/>
            <a:chExt cx="6577251" cy="2607301"/>
          </a:xfrm>
        </p:grpSpPr>
        <p:pic>
          <p:nvPicPr>
            <p:cNvPr id="315" name="Google Shape;315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1000" cy="260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50100" cy="2607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"/>
          <p:cNvSpPr txBox="1"/>
          <p:nvPr>
            <p:ph idx="1" type="body"/>
          </p:nvPr>
        </p:nvSpPr>
        <p:spPr>
          <a:xfrm>
            <a:off x="914400" y="1474724"/>
            <a:ext cx="7315200" cy="285270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D1D42"/>
              </a:buClr>
              <a:buSzPts val="1800"/>
              <a:buFont typeface="Arial"/>
              <a:buNone/>
            </a:pPr>
            <a:r>
              <a:rPr lang="de-DE" sz="4800"/>
              <a:t>9. Budgetanträge für das Jahr 2024</a:t>
            </a:r>
            <a:endParaRPr b="0" i="0" sz="4800" u="none" cap="none" strike="noStrike">
              <a:solidFill>
                <a:srgbClr val="0D1D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7"/>
          <p:cNvSpPr txBox="1"/>
          <p:nvPr/>
        </p:nvSpPr>
        <p:spPr>
          <a:xfrm>
            <a:off x="259493" y="5185718"/>
            <a:ext cx="3793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8"/>
          <p:cNvSpPr txBox="1"/>
          <p:nvPr>
            <p:ph idx="1" type="body"/>
          </p:nvPr>
        </p:nvSpPr>
        <p:spPr>
          <a:xfrm>
            <a:off x="283752" y="383125"/>
            <a:ext cx="78804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Antrag IT: Prüfungssammlung</a:t>
            </a:r>
            <a:endParaRPr/>
          </a:p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8475"/>
            <a:ext cx="8839204" cy="421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c00fd0ee2b_5_0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de-DE"/>
              <a:t>Antrag IT: Prüfungssammlung</a:t>
            </a:r>
            <a:endParaRPr/>
          </a:p>
        </p:txBody>
      </p:sp>
      <p:pic>
        <p:nvPicPr>
          <p:cNvPr descr="Forms response chart. Question title: Wie oft brauchst du dieses Angebot des AMIV?&#10;. Number of responses: ." id="334" name="Google Shape;334;g2c00fd0ee2b_5_0" title="Wie oft brauchst du dieses Angebot des AMIV?&#10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750" y="1146075"/>
            <a:ext cx="8350403" cy="408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c00fd0ee2b_5_6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Antrag IT: Prüfungssammlung</a:t>
            </a:r>
            <a:endParaRPr/>
          </a:p>
        </p:txBody>
      </p:sp>
      <p:pic>
        <p:nvPicPr>
          <p:cNvPr descr="Forms response chart. Question title: Wo sollte deiner Meinung nach der Schwerpunkt des AMIV liegen?&#10;. Number of responses: ." id="340" name="Google Shape;340;g2c00fd0ee2b_5_6" title="Wo sollte deiner Meinung nach der Schwerpunkt des AMIV liegen?&#10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750" y="1146075"/>
            <a:ext cx="8359373" cy="40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c00fd0ee2b_5_12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Antrag IT: Prüfungssammlung</a:t>
            </a:r>
            <a:endParaRPr/>
          </a:p>
        </p:txBody>
      </p:sp>
      <p:pic>
        <p:nvPicPr>
          <p:cNvPr id="346" name="Google Shape;346;g2c00fd0ee2b_5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850" y="1298475"/>
            <a:ext cx="8595600" cy="139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2c00fd0ee2b_5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850" y="2720925"/>
            <a:ext cx="8595599" cy="333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8"/>
          <p:cNvSpPr txBox="1"/>
          <p:nvPr>
            <p:ph idx="1" type="body"/>
          </p:nvPr>
        </p:nvSpPr>
        <p:spPr>
          <a:xfrm>
            <a:off x="283742" y="367751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de-DE"/>
              <a:t>Abstimmung</a:t>
            </a:r>
            <a:r>
              <a:rPr lang="de-DE"/>
              <a:t>: Antrag IT: Prüfungssammlung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3" name="Google Shape;353;p28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354" name="Google Shape;354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bed7693a3f_0_17"/>
          <p:cNvSpPr txBox="1"/>
          <p:nvPr>
            <p:ph idx="1" type="body"/>
          </p:nvPr>
        </p:nvSpPr>
        <p:spPr>
          <a:xfrm>
            <a:off x="293917" y="3627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de-DE"/>
              <a:t>Antrag Andi’s Sixpack: Oktoberfest</a:t>
            </a:r>
            <a:endParaRPr/>
          </a:p>
        </p:txBody>
      </p:sp>
      <p:pic>
        <p:nvPicPr>
          <p:cNvPr id="361" name="Google Shape;361;g2bed7693a3f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1069876"/>
            <a:ext cx="8839204" cy="48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2bed7693a3f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986062"/>
            <a:ext cx="9143999" cy="549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91"/>
          <p:cNvSpPr txBox="1"/>
          <p:nvPr>
            <p:ph idx="1" type="body"/>
          </p:nvPr>
        </p:nvSpPr>
        <p:spPr>
          <a:xfrm>
            <a:off x="282153" y="408450"/>
            <a:ext cx="85797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Abstimmung</a:t>
            </a: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/>
              <a:t>Antrag Andi’s Sixpack: Oktoberfest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8" name="Google Shape;368;p91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369" name="Google Shape;369;p9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9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/>
          <p:nvPr>
            <p:ph idx="1" type="body"/>
          </p:nvPr>
        </p:nvSpPr>
        <p:spPr>
          <a:xfrm>
            <a:off x="283742" y="438976"/>
            <a:ext cx="6232474" cy="707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Stimmabgabe</a:t>
            </a: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742654" y="3167766"/>
            <a:ext cx="288000" cy="288000"/>
          </a:xfrm>
          <a:prstGeom prst="ellipse">
            <a:avLst/>
          </a:prstGeom>
          <a:solidFill>
            <a:srgbClr val="C0504D"/>
          </a:solidFill>
          <a:ln cap="flat" cmpd="sng" w="25400">
            <a:solidFill>
              <a:srgbClr val="8C3A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2725582" y="2415375"/>
            <a:ext cx="288000" cy="288000"/>
          </a:xfrm>
          <a:prstGeom prst="ellipse">
            <a:avLst/>
          </a:prstGeom>
          <a:solidFill>
            <a:srgbClr val="9BBB59"/>
          </a:solidFill>
          <a:ln cap="flat" cmpd="sng" w="25400">
            <a:solidFill>
              <a:srgbClr val="7189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725582" y="4047961"/>
            <a:ext cx="288000" cy="288000"/>
          </a:xfrm>
          <a:prstGeom prst="ellipse">
            <a:avLst/>
          </a:prstGeom>
          <a:solidFill>
            <a:srgbClr val="4F81BD"/>
          </a:solidFill>
          <a:ln cap="flat" cmpd="sng" w="25400">
            <a:solidFill>
              <a:srgbClr val="395E8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4"/>
          <p:cNvSpPr txBox="1"/>
          <p:nvPr/>
        </p:nvSpPr>
        <p:spPr>
          <a:xfrm>
            <a:off x="3030654" y="1750482"/>
            <a:ext cx="5506800" cy="3094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</a:pPr>
            <a:r>
              <a:rPr b="0" i="0" lang="de-DE" sz="2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Ja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</a:pPr>
            <a:r>
              <a:t/>
            </a:r>
            <a:endParaRPr b="0" i="0" sz="2400" u="none" cap="none" strike="noStrike">
              <a:solidFill>
                <a:srgbClr val="0D1D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</a:pPr>
            <a:r>
              <a:rPr b="0" i="0" lang="de-DE" sz="2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Nein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</a:pPr>
            <a:r>
              <a:t/>
            </a:r>
            <a:endParaRPr b="0" i="0" sz="2400" u="none" cap="none" strike="noStrike">
              <a:solidFill>
                <a:srgbClr val="0D1D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</a:pPr>
            <a:r>
              <a:rPr b="0" i="0" lang="de-DE" sz="2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Enthaltung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</a:pPr>
            <a:r>
              <a:rPr b="0" i="0" lang="de-DE" sz="2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Nicht abgegebene Stimme</a:t>
            </a:r>
            <a:endParaRPr b="0" i="0" sz="2400" u="none" cap="none" strike="noStrike">
              <a:solidFill>
                <a:srgbClr val="0D1D4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93"/>
          <p:cNvSpPr txBox="1"/>
          <p:nvPr>
            <p:ph idx="1" type="body"/>
          </p:nvPr>
        </p:nvSpPr>
        <p:spPr>
          <a:xfrm>
            <a:off x="273567" y="3627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de-DE"/>
              <a:t>Antrag Kultur: Pokerturnier</a:t>
            </a:r>
            <a:endParaRPr/>
          </a:p>
        </p:txBody>
      </p:sp>
      <p:pic>
        <p:nvPicPr>
          <p:cNvPr id="376" name="Google Shape;37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1069876"/>
            <a:ext cx="8839204" cy="48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c00fd0ee2b_4_12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2c00fd0ee2b_4_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383" name="Google Shape;383;g2c00fd0ee2b_4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399" y="1824319"/>
            <a:ext cx="8269202" cy="3209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c00fd0ee2b_4_17"/>
          <p:cNvSpPr txBox="1"/>
          <p:nvPr>
            <p:ph type="title"/>
          </p:nvPr>
        </p:nvSpPr>
        <p:spPr>
          <a:xfrm>
            <a:off x="350050" y="4158263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2c00fd0ee2b_4_1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390" name="Google Shape;390;g2c00fd0ee2b_4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50" y="1342212"/>
            <a:ext cx="2928191" cy="417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2c00fd0ee2b_4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7498" y="1342200"/>
            <a:ext cx="2945705" cy="417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2c00fd0ee2b_4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9759" y="1342212"/>
            <a:ext cx="2933690" cy="4173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c016f47a71_0_0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2c016f47a71_0_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399" name="Google Shape;399;g2c016f47a7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516650"/>
            <a:ext cx="4091450" cy="582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2c016f47a71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479" y="516650"/>
            <a:ext cx="4082821" cy="5824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92"/>
          <p:cNvSpPr txBox="1"/>
          <p:nvPr>
            <p:ph idx="1" type="body"/>
          </p:nvPr>
        </p:nvSpPr>
        <p:spPr>
          <a:xfrm>
            <a:off x="273566" y="367751"/>
            <a:ext cx="80238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Abstimmung</a:t>
            </a: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/>
              <a:t>Antrag Kultur: Pokerturnier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6" name="Google Shape;406;p92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407" name="Google Shape;407;p9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9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bed7693a3f_0_30"/>
          <p:cNvSpPr txBox="1"/>
          <p:nvPr>
            <p:ph idx="1" type="body"/>
          </p:nvPr>
        </p:nvSpPr>
        <p:spPr>
          <a:xfrm>
            <a:off x="283742" y="362776"/>
            <a:ext cx="6232500" cy="7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Antrag Braukomission: Dosen</a:t>
            </a:r>
            <a:endParaRPr/>
          </a:p>
        </p:txBody>
      </p:sp>
      <p:pic>
        <p:nvPicPr>
          <p:cNvPr id="414" name="Google Shape;414;g2bed7693a3f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3000" y="1033926"/>
            <a:ext cx="6507690" cy="540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9"/>
          <p:cNvSpPr txBox="1"/>
          <p:nvPr>
            <p:ph idx="1" type="body"/>
          </p:nvPr>
        </p:nvSpPr>
        <p:spPr>
          <a:xfrm>
            <a:off x="283742" y="3627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Abstimmung</a:t>
            </a: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/>
              <a:t>Antrag Braukomission: Dosen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0" name="Google Shape;420;p79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421" name="Google Shape;421;p7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7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82"/>
          <p:cNvSpPr txBox="1"/>
          <p:nvPr>
            <p:ph idx="1" type="body"/>
          </p:nvPr>
        </p:nvSpPr>
        <p:spPr>
          <a:xfrm>
            <a:off x="283752" y="362775"/>
            <a:ext cx="78804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Antrag Kultur: Paintball</a:t>
            </a:r>
            <a:endParaRPr/>
          </a:p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298475"/>
            <a:ext cx="8839196" cy="4388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83"/>
          <p:cNvSpPr txBox="1"/>
          <p:nvPr>
            <p:ph idx="1" type="body"/>
          </p:nvPr>
        </p:nvSpPr>
        <p:spPr>
          <a:xfrm>
            <a:off x="283742" y="3627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Abstimmung</a:t>
            </a: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/>
              <a:t>Antrag Kultur: Paintball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4" name="Google Shape;434;p83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435" name="Google Shape;435;p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8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6"/>
          <p:cNvSpPr txBox="1"/>
          <p:nvPr/>
        </p:nvSpPr>
        <p:spPr>
          <a:xfrm>
            <a:off x="2156750" y="3530550"/>
            <a:ext cx="73389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76"/>
          <p:cNvSpPr txBox="1"/>
          <p:nvPr>
            <p:ph idx="1" type="body"/>
          </p:nvPr>
        </p:nvSpPr>
        <p:spPr>
          <a:xfrm>
            <a:off x="283752" y="362775"/>
            <a:ext cx="78804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Antrag Kultur: Tag der offenen Bÿrotür</a:t>
            </a:r>
            <a:endParaRPr/>
          </a:p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245721"/>
            <a:ext cx="7338898" cy="4774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"/>
          <p:cNvSpPr txBox="1"/>
          <p:nvPr>
            <p:ph idx="1" type="body"/>
          </p:nvPr>
        </p:nvSpPr>
        <p:spPr>
          <a:xfrm>
            <a:off x="283742" y="438976"/>
            <a:ext cx="6232474" cy="707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Die Mehrs</a:t>
            </a:r>
            <a:endParaRPr/>
          </a:p>
        </p:txBody>
      </p:sp>
      <p:grpSp>
        <p:nvGrpSpPr>
          <p:cNvPr id="96" name="Google Shape;96;p5"/>
          <p:cNvGrpSpPr/>
          <p:nvPr/>
        </p:nvGrpSpPr>
        <p:grpSpPr>
          <a:xfrm>
            <a:off x="3568080" y="2385114"/>
            <a:ext cx="2088200" cy="290681"/>
            <a:chOff x="3424080" y="1198876"/>
            <a:chExt cx="2088200" cy="290681"/>
          </a:xfrm>
        </p:grpSpPr>
        <p:sp>
          <p:nvSpPr>
            <p:cNvPr id="97" name="Google Shape;97;p5"/>
            <p:cNvSpPr/>
            <p:nvPr/>
          </p:nvSpPr>
          <p:spPr>
            <a:xfrm>
              <a:off x="4144160" y="1201557"/>
              <a:ext cx="288000" cy="288000"/>
            </a:xfrm>
            <a:prstGeom prst="ellipse">
              <a:avLst/>
            </a:prstGeom>
            <a:solidFill>
              <a:srgbClr val="C0504D"/>
            </a:solidFill>
            <a:ln cap="flat" cmpd="sng" w="25400">
              <a:solidFill>
                <a:srgbClr val="8C3A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3424080" y="1201557"/>
              <a:ext cx="288000" cy="288000"/>
            </a:xfrm>
            <a:prstGeom prst="ellipse">
              <a:avLst/>
            </a:prstGeom>
            <a:solidFill>
              <a:srgbClr val="9BBB59"/>
            </a:solidFill>
            <a:ln cap="flat" cmpd="sng" w="25400">
              <a:solidFill>
                <a:srgbClr val="7189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4504200" y="1201557"/>
              <a:ext cx="288000" cy="288000"/>
            </a:xfrm>
            <a:prstGeom prst="ellipse">
              <a:avLst/>
            </a:prstGeom>
            <a:solidFill>
              <a:srgbClr val="4F81BD"/>
            </a:solidFill>
            <a:ln cap="flat" cmpd="sng" w="25400">
              <a:solidFill>
                <a:srgbClr val="395E8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3784119" y="1201557"/>
              <a:ext cx="288000" cy="288000"/>
            </a:xfrm>
            <a:prstGeom prst="ellipse">
              <a:avLst/>
            </a:prstGeom>
            <a:solidFill>
              <a:srgbClr val="9BBB59"/>
            </a:solidFill>
            <a:ln cap="flat" cmpd="sng" w="25400">
              <a:solidFill>
                <a:srgbClr val="7189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4864239" y="1201557"/>
              <a:ext cx="288000" cy="288000"/>
            </a:xfrm>
            <a:prstGeom prst="ellipse">
              <a:avLst/>
            </a:prstGeom>
            <a:solidFill>
              <a:srgbClr val="4F81BD"/>
            </a:solidFill>
            <a:ln cap="flat" cmpd="sng" w="25400">
              <a:solidFill>
                <a:srgbClr val="395E8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224280" y="1198876"/>
              <a:ext cx="288000" cy="288000"/>
            </a:xfrm>
            <a:prstGeom prst="ellipse">
              <a:avLst/>
            </a:prstGeom>
            <a:solidFill>
              <a:srgbClr val="4F81BD"/>
            </a:solidFill>
            <a:ln cap="flat" cmpd="sng" w="25400">
              <a:solidFill>
                <a:srgbClr val="395E8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5"/>
          <p:cNvGrpSpPr/>
          <p:nvPr/>
        </p:nvGrpSpPr>
        <p:grpSpPr>
          <a:xfrm>
            <a:off x="3604100" y="3663768"/>
            <a:ext cx="2088200" cy="290679"/>
            <a:chOff x="3424080" y="1950298"/>
            <a:chExt cx="2088200" cy="290679"/>
          </a:xfrm>
        </p:grpSpPr>
        <p:sp>
          <p:nvSpPr>
            <p:cNvPr id="104" name="Google Shape;104;p5"/>
            <p:cNvSpPr/>
            <p:nvPr/>
          </p:nvSpPr>
          <p:spPr>
            <a:xfrm>
              <a:off x="4144160" y="1952977"/>
              <a:ext cx="288000" cy="288000"/>
            </a:xfrm>
            <a:prstGeom prst="ellipse">
              <a:avLst/>
            </a:prstGeom>
            <a:solidFill>
              <a:srgbClr val="9BBB59"/>
            </a:solidFill>
            <a:ln cap="flat" cmpd="sng" w="25400">
              <a:solidFill>
                <a:srgbClr val="7189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3424080" y="1952977"/>
              <a:ext cx="288000" cy="288000"/>
            </a:xfrm>
            <a:prstGeom prst="ellipse">
              <a:avLst/>
            </a:prstGeom>
            <a:solidFill>
              <a:srgbClr val="9BBB59"/>
            </a:solidFill>
            <a:ln cap="flat" cmpd="sng" w="25400">
              <a:solidFill>
                <a:srgbClr val="7189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4504200" y="1952977"/>
              <a:ext cx="288000" cy="288000"/>
            </a:xfrm>
            <a:prstGeom prst="ellipse">
              <a:avLst/>
            </a:prstGeom>
            <a:solidFill>
              <a:srgbClr val="9BBB59"/>
            </a:solidFill>
            <a:ln cap="flat" cmpd="sng" w="25400">
              <a:solidFill>
                <a:srgbClr val="7189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3784119" y="1952977"/>
              <a:ext cx="288000" cy="288000"/>
            </a:xfrm>
            <a:prstGeom prst="ellipse">
              <a:avLst/>
            </a:prstGeom>
            <a:solidFill>
              <a:srgbClr val="9BBB59"/>
            </a:solidFill>
            <a:ln cap="flat" cmpd="sng" w="25400">
              <a:solidFill>
                <a:srgbClr val="7189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4864239" y="1952977"/>
              <a:ext cx="288000" cy="288000"/>
            </a:xfrm>
            <a:prstGeom prst="ellipse">
              <a:avLst/>
            </a:prstGeom>
            <a:solidFill>
              <a:srgbClr val="4F81BD"/>
            </a:solidFill>
            <a:ln cap="flat" cmpd="sng" w="25400">
              <a:solidFill>
                <a:srgbClr val="395E8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5224280" y="1950298"/>
              <a:ext cx="288000" cy="288000"/>
            </a:xfrm>
            <a:prstGeom prst="ellipse">
              <a:avLst/>
            </a:prstGeom>
            <a:solidFill>
              <a:srgbClr val="4F81BD"/>
            </a:solidFill>
            <a:ln cap="flat" cmpd="sng" w="25400">
              <a:solidFill>
                <a:srgbClr val="395E8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5"/>
          <p:cNvGrpSpPr/>
          <p:nvPr/>
        </p:nvGrpSpPr>
        <p:grpSpPr>
          <a:xfrm>
            <a:off x="3604100" y="4939741"/>
            <a:ext cx="2088200" cy="290679"/>
            <a:chOff x="3424080" y="2649623"/>
            <a:chExt cx="2088200" cy="290679"/>
          </a:xfrm>
        </p:grpSpPr>
        <p:sp>
          <p:nvSpPr>
            <p:cNvPr id="111" name="Google Shape;111;p5"/>
            <p:cNvSpPr/>
            <p:nvPr/>
          </p:nvSpPr>
          <p:spPr>
            <a:xfrm>
              <a:off x="4144160" y="2652302"/>
              <a:ext cx="288000" cy="288000"/>
            </a:xfrm>
            <a:prstGeom prst="ellipse">
              <a:avLst/>
            </a:prstGeom>
            <a:solidFill>
              <a:srgbClr val="9BBB59"/>
            </a:solidFill>
            <a:ln cap="flat" cmpd="sng" w="25400">
              <a:solidFill>
                <a:srgbClr val="7189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3424080" y="2652302"/>
              <a:ext cx="288000" cy="288000"/>
            </a:xfrm>
            <a:prstGeom prst="ellipse">
              <a:avLst/>
            </a:prstGeom>
            <a:solidFill>
              <a:srgbClr val="9BBB59"/>
            </a:solidFill>
            <a:ln cap="flat" cmpd="sng" w="25400">
              <a:solidFill>
                <a:srgbClr val="7189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504200" y="2652302"/>
              <a:ext cx="288000" cy="288000"/>
            </a:xfrm>
            <a:prstGeom prst="ellipse">
              <a:avLst/>
            </a:prstGeom>
            <a:solidFill>
              <a:srgbClr val="9BBB59"/>
            </a:solidFill>
            <a:ln cap="flat" cmpd="sng" w="25400">
              <a:solidFill>
                <a:srgbClr val="7189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3784119" y="2652302"/>
              <a:ext cx="288000" cy="288000"/>
            </a:xfrm>
            <a:prstGeom prst="ellipse">
              <a:avLst/>
            </a:prstGeom>
            <a:solidFill>
              <a:srgbClr val="9BBB59"/>
            </a:solidFill>
            <a:ln cap="flat" cmpd="sng" w="25400">
              <a:solidFill>
                <a:srgbClr val="7189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864239" y="2652302"/>
              <a:ext cx="288000" cy="288000"/>
            </a:xfrm>
            <a:prstGeom prst="ellipse">
              <a:avLst/>
            </a:prstGeom>
            <a:solidFill>
              <a:srgbClr val="4F81BD"/>
            </a:solidFill>
            <a:ln cap="flat" cmpd="sng" w="25400">
              <a:solidFill>
                <a:srgbClr val="395E8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5224280" y="2649623"/>
              <a:ext cx="288000" cy="288000"/>
            </a:xfrm>
            <a:prstGeom prst="ellipse">
              <a:avLst/>
            </a:prstGeom>
            <a:solidFill>
              <a:srgbClr val="4F81BD"/>
            </a:solidFill>
            <a:ln cap="flat" cmpd="sng" w="25400">
              <a:solidFill>
                <a:srgbClr val="395E8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" name="Google Shape;117;p5"/>
          <p:cNvSpPr txBox="1"/>
          <p:nvPr/>
        </p:nvSpPr>
        <p:spPr>
          <a:xfrm>
            <a:off x="6005400" y="3597768"/>
            <a:ext cx="3221398" cy="2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b="0" i="0" lang="de-DE" sz="1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Normalfall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5"/>
          <p:cNvSpPr txBox="1"/>
          <p:nvPr/>
        </p:nvSpPr>
        <p:spPr>
          <a:xfrm>
            <a:off x="445274" y="3570790"/>
            <a:ext cx="2917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Absolutes Mehr (&gt; ½)</a:t>
            </a:r>
            <a:endParaRPr b="1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"/>
          <p:cNvSpPr txBox="1"/>
          <p:nvPr/>
        </p:nvSpPr>
        <p:spPr>
          <a:xfrm>
            <a:off x="445274" y="4939741"/>
            <a:ext cx="3041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Zweidrittelmehrheit (≥ ⅔)</a:t>
            </a:r>
            <a:endParaRPr b="1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5"/>
          <p:cNvSpPr txBox="1"/>
          <p:nvPr/>
        </p:nvSpPr>
        <p:spPr>
          <a:xfrm>
            <a:off x="445274" y="2288795"/>
            <a:ext cx="3041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1" i="0" lang="de-DE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Einfaches / Relatives Mehr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6005400" y="2195795"/>
            <a:ext cx="3221398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b="0" i="0" lang="de-DE" sz="1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2 Kandidaten bei Wahlen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b="0" i="0" lang="de-DE" sz="1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Ausmehren inkompatibler Anträge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6005400" y="4518241"/>
            <a:ext cx="3221398" cy="11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b="0" i="0" lang="de-DE" sz="1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Ausschluss aus Verein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b="0" i="0" lang="de-DE" sz="1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Auflösung einer Kommission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b="1" i="0" lang="de-DE" sz="1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Ehrenmitglied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b="1" i="0" lang="de-DE" sz="1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Statutenänderungen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bed7693a3f_0_10"/>
          <p:cNvSpPr txBox="1"/>
          <p:nvPr>
            <p:ph idx="1" type="body"/>
          </p:nvPr>
        </p:nvSpPr>
        <p:spPr>
          <a:xfrm>
            <a:off x="283751" y="362775"/>
            <a:ext cx="73359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Abstimmung</a:t>
            </a: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/>
              <a:t>Antrag Kultur: Tag der offenen Bÿrotür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9" name="Google Shape;449;g2bed7693a3f_0_10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450" name="Google Shape;450;g2bed7693a3f_0_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g2bed7693a3f_0_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bed7693a3f_0_2"/>
          <p:cNvSpPr txBox="1"/>
          <p:nvPr>
            <p:ph idx="1" type="body"/>
          </p:nvPr>
        </p:nvSpPr>
        <p:spPr>
          <a:xfrm>
            <a:off x="283742" y="362776"/>
            <a:ext cx="6232500" cy="7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Abstimmung Kultur: Tischfussball Cup</a:t>
            </a:r>
            <a:endParaRPr/>
          </a:p>
        </p:txBody>
      </p:sp>
      <p:pic>
        <p:nvPicPr>
          <p:cNvPr id="457" name="Google Shape;457;g2bed7693a3f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679476"/>
            <a:ext cx="8839204" cy="3621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bed7693a3f_0_22"/>
          <p:cNvSpPr txBox="1"/>
          <p:nvPr>
            <p:ph idx="1" type="body"/>
          </p:nvPr>
        </p:nvSpPr>
        <p:spPr>
          <a:xfrm>
            <a:off x="283753" y="362775"/>
            <a:ext cx="83661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Abstimmung</a:t>
            </a: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/>
              <a:t>Abstimmung Kultur: Tischfussball Cup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3" name="Google Shape;463;g2bed7693a3f_0_22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464" name="Google Shape;464;g2bed7693a3f_0_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g2bed7693a3f_0_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5"/>
          <p:cNvSpPr txBox="1"/>
          <p:nvPr>
            <p:ph idx="1" type="body"/>
          </p:nvPr>
        </p:nvSpPr>
        <p:spPr>
          <a:xfrm>
            <a:off x="283752" y="362775"/>
            <a:ext cx="78804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Antrag Bastli: 3D Drucker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1069875"/>
            <a:ext cx="7343365" cy="540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bed7693a3f_0_35"/>
          <p:cNvSpPr txBox="1"/>
          <p:nvPr>
            <p:ph idx="1" type="body"/>
          </p:nvPr>
        </p:nvSpPr>
        <p:spPr>
          <a:xfrm>
            <a:off x="283742" y="3627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/>
              <a:t>Abstimmung</a:t>
            </a: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/>
              <a:t>Antrag Bastli: 3D Drucker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7" name="Google Shape;477;g2bed7693a3f_0_35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478" name="Google Shape;478;g2bed7693a3f_0_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9" name="Google Shape;479;g2bed7693a3f_0_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9"/>
          <p:cNvSpPr txBox="1"/>
          <p:nvPr>
            <p:ph idx="1" type="body"/>
          </p:nvPr>
        </p:nvSpPr>
        <p:spPr>
          <a:xfrm>
            <a:off x="914400" y="1474724"/>
            <a:ext cx="7315200" cy="285270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1D42"/>
              </a:buClr>
              <a:buSzPts val="1800"/>
              <a:buFont typeface="Arial"/>
              <a:buNone/>
            </a:pPr>
            <a:r>
              <a:rPr lang="de-DE" sz="4800"/>
              <a:t>(Bier) </a:t>
            </a:r>
            <a:endParaRPr sz="4800"/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D1D42"/>
              </a:buClr>
              <a:buSzPts val="1800"/>
              <a:buFont typeface="Arial"/>
              <a:buNone/>
            </a:pPr>
            <a:r>
              <a:rPr lang="de-DE" sz="4800"/>
              <a:t>Pause</a:t>
            </a:r>
            <a:endParaRPr b="0" i="0" sz="4800" u="none" cap="none" strike="noStrike">
              <a:solidFill>
                <a:srgbClr val="0D1D4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0"/>
          <p:cNvSpPr txBox="1"/>
          <p:nvPr>
            <p:ph idx="1" type="body"/>
          </p:nvPr>
        </p:nvSpPr>
        <p:spPr>
          <a:xfrm>
            <a:off x="914400" y="1474724"/>
            <a:ext cx="7315200" cy="2852738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D1D42"/>
              </a:buClr>
              <a:buSzPts val="1800"/>
              <a:buFont typeface="Arial"/>
              <a:buNone/>
            </a:pPr>
            <a:r>
              <a:rPr lang="de-DE" sz="4800"/>
              <a:t>10. </a:t>
            </a:r>
            <a:r>
              <a:rPr b="0" i="0" lang="de-DE" sz="48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Wahlen der Vereinsorgane</a:t>
            </a:r>
            <a:endParaRPr b="0" i="0" sz="4800" u="none" cap="none" strike="noStrike">
              <a:solidFill>
                <a:srgbClr val="0D1D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0"/>
          <p:cNvSpPr txBox="1"/>
          <p:nvPr/>
        </p:nvSpPr>
        <p:spPr>
          <a:xfrm>
            <a:off x="243017" y="5053913"/>
            <a:ext cx="362053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de-DE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Vorstand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de-DE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HoPo Vertreter*innen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de-DE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Kommissions-PQs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de-DE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Revisoren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2"/>
          <p:cNvSpPr txBox="1"/>
          <p:nvPr>
            <p:ph idx="1" type="body"/>
          </p:nvPr>
        </p:nvSpPr>
        <p:spPr>
          <a:xfrm>
            <a:off x="4361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Präsidium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2"/>
          <p:cNvSpPr txBox="1"/>
          <p:nvPr/>
        </p:nvSpPr>
        <p:spPr>
          <a:xfrm>
            <a:off x="407550" y="1447500"/>
            <a:ext cx="4201800" cy="17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>
                <a:solidFill>
                  <a:srgbClr val="E7462A"/>
                </a:solidFill>
              </a:rPr>
              <a:t>Julie Nussbaumer</a:t>
            </a:r>
            <a:endParaRPr b="0" i="0" sz="2400" u="none" cap="none" strike="noStrike">
              <a:solidFill>
                <a:srgbClr val="E746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9600" y="1185200"/>
            <a:ext cx="3827589" cy="5103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86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Wahlen: Präsidium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3" name="Google Shape;503;p86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504" name="Google Shape;504;p8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8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7"/>
          <p:cNvSpPr txBox="1"/>
          <p:nvPr>
            <p:ph idx="1" type="body"/>
          </p:nvPr>
        </p:nvSpPr>
        <p:spPr>
          <a:xfrm>
            <a:off x="4361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Quästur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87"/>
          <p:cNvSpPr txBox="1"/>
          <p:nvPr/>
        </p:nvSpPr>
        <p:spPr>
          <a:xfrm>
            <a:off x="407550" y="1447500"/>
            <a:ext cx="4201800" cy="17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>
                <a:solidFill>
                  <a:srgbClr val="E7462A"/>
                </a:solidFill>
              </a:rPr>
              <a:t>Konstantin Miola</a:t>
            </a:r>
            <a:endParaRPr b="0" i="0" sz="2400" u="none" cap="none" strike="noStrike">
              <a:solidFill>
                <a:srgbClr val="E746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6625" y="1168825"/>
            <a:ext cx="3795099" cy="5060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 txBox="1"/>
          <p:nvPr>
            <p:ph idx="1" type="body"/>
          </p:nvPr>
        </p:nvSpPr>
        <p:spPr>
          <a:xfrm>
            <a:off x="283742" y="438976"/>
            <a:ext cx="6232474" cy="707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</a:rPr>
              <a:t>Abstimmung</a:t>
            </a:r>
            <a:endParaRPr/>
          </a:p>
        </p:txBody>
      </p:sp>
      <p:sp>
        <p:nvSpPr>
          <p:cNvPr id="128" name="Google Shape;128;p6"/>
          <p:cNvSpPr/>
          <p:nvPr/>
        </p:nvSpPr>
        <p:spPr>
          <a:xfrm>
            <a:off x="3589100" y="2215979"/>
            <a:ext cx="1888067" cy="536369"/>
          </a:xfrm>
          <a:prstGeom prst="flowChartProcess">
            <a:avLst/>
          </a:prstGeom>
          <a:solidFill>
            <a:srgbClr val="E7462A"/>
          </a:solidFill>
          <a:ln cap="flat" cmpd="sng" w="25400">
            <a:solidFill>
              <a:srgbClr val="E746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de-DE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Budget 202</a:t>
            </a:r>
            <a:r>
              <a:rPr lang="de-DE" sz="1800">
                <a:solidFill>
                  <a:srgbClr val="FFFFFF"/>
                </a:solidFill>
              </a:rPr>
              <a:t>4</a:t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5917728" y="3697327"/>
            <a:ext cx="2457995" cy="536396"/>
          </a:xfrm>
          <a:prstGeom prst="flowChartProcess">
            <a:avLst/>
          </a:prstGeom>
          <a:solidFill>
            <a:srgbClr val="E7462A"/>
          </a:solidFill>
          <a:ln cap="flat" cmpd="sng" w="25400">
            <a:solidFill>
              <a:srgbClr val="E746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de-DE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Änderungsantrag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557581" y="3161953"/>
            <a:ext cx="1951090" cy="1607092"/>
          </a:xfrm>
          <a:prstGeom prst="flowChartDecision">
            <a:avLst/>
          </a:prstGeom>
          <a:solidFill>
            <a:srgbClr val="0D1D42"/>
          </a:solidFill>
          <a:ln cap="flat" cmpd="sng" w="25400">
            <a:solidFill>
              <a:srgbClr val="0D1D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1" i="0" lang="de-DE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&gt; 50%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" name="Google Shape;131;p6"/>
          <p:cNvCxnSpPr>
            <a:stCxn id="128" idx="2"/>
            <a:endCxn id="130" idx="0"/>
          </p:cNvCxnSpPr>
          <p:nvPr/>
        </p:nvCxnSpPr>
        <p:spPr>
          <a:xfrm>
            <a:off x="4533134" y="2752348"/>
            <a:ext cx="0" cy="409500"/>
          </a:xfrm>
          <a:prstGeom prst="straightConnector1">
            <a:avLst/>
          </a:prstGeom>
          <a:noFill/>
          <a:ln cap="flat" cmpd="sng" w="28575">
            <a:solidFill>
              <a:srgbClr val="F79646"/>
            </a:solidFill>
            <a:prstDash val="solid"/>
            <a:round/>
            <a:headEnd len="sm" w="sm" type="none"/>
            <a:tailEnd len="lg" w="lg" type="triangle"/>
          </a:ln>
        </p:spPr>
      </p:cxnSp>
      <p:cxnSp>
        <p:nvCxnSpPr>
          <p:cNvPr id="132" name="Google Shape;132;p6"/>
          <p:cNvCxnSpPr>
            <a:stCxn id="129" idx="1"/>
            <a:endCxn id="130" idx="3"/>
          </p:cNvCxnSpPr>
          <p:nvPr/>
        </p:nvCxnSpPr>
        <p:spPr>
          <a:xfrm rot="10800000">
            <a:off x="5508528" y="3965525"/>
            <a:ext cx="409200" cy="0"/>
          </a:xfrm>
          <a:prstGeom prst="straightConnector1">
            <a:avLst/>
          </a:prstGeom>
          <a:noFill/>
          <a:ln cap="flat" cmpd="sng" w="28575">
            <a:solidFill>
              <a:srgbClr val="F79646"/>
            </a:solidFill>
            <a:prstDash val="solid"/>
            <a:round/>
            <a:headEnd len="sm" w="sm" type="none"/>
            <a:tailEnd len="lg" w="lg" type="triangle"/>
          </a:ln>
        </p:spPr>
      </p:cxnSp>
      <p:sp>
        <p:nvSpPr>
          <p:cNvPr id="133" name="Google Shape;133;p6"/>
          <p:cNvSpPr txBox="1"/>
          <p:nvPr/>
        </p:nvSpPr>
        <p:spPr>
          <a:xfrm>
            <a:off x="1099586" y="3415847"/>
            <a:ext cx="2344306" cy="10993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0" i="0" lang="de-DE" sz="18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Änderungsantrag auf das Budget benötigt </a:t>
            </a:r>
            <a:r>
              <a:rPr b="1" i="0" lang="de-DE" sz="1800" u="none" cap="none" strike="noStrike">
                <a:solidFill>
                  <a:srgbClr val="E7462A"/>
                </a:solidFill>
                <a:latin typeface="Arial"/>
                <a:ea typeface="Arial"/>
                <a:cs typeface="Arial"/>
                <a:sym typeface="Arial"/>
              </a:rPr>
              <a:t>absolutes</a:t>
            </a:r>
            <a:r>
              <a:rPr b="0" i="0" lang="de-DE" sz="1800" u="none" cap="none" strike="noStrike">
                <a:solidFill>
                  <a:srgbClr val="E7462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de-DE" sz="18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Mehr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8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Wahlen: Quästur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8" name="Google Shape;518;p88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519" name="Google Shape;519;p8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8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bed7693a3f_0_44"/>
          <p:cNvSpPr txBox="1"/>
          <p:nvPr>
            <p:ph idx="1" type="body"/>
          </p:nvPr>
        </p:nvSpPr>
        <p:spPr>
          <a:xfrm>
            <a:off x="283742" y="362776"/>
            <a:ext cx="6232500" cy="7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HoPo ITET: Thomas Herzog</a:t>
            </a:r>
            <a:endParaRPr/>
          </a:p>
        </p:txBody>
      </p:sp>
      <p:pic>
        <p:nvPicPr>
          <p:cNvPr id="526" name="Google Shape;526;g2bed7693a3f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200" y="1059925"/>
            <a:ext cx="5357601" cy="535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bed7693a3f_0_48"/>
          <p:cNvSpPr txBox="1"/>
          <p:nvPr>
            <p:ph idx="1" type="body"/>
          </p:nvPr>
        </p:nvSpPr>
        <p:spPr>
          <a:xfrm>
            <a:off x="283742" y="362776"/>
            <a:ext cx="6232500" cy="7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External Relations: Samuel Sutanto</a:t>
            </a:r>
            <a:endParaRPr/>
          </a:p>
        </p:txBody>
      </p:sp>
      <p:pic>
        <p:nvPicPr>
          <p:cNvPr id="532" name="Google Shape;532;g2bed7693a3f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500" y="1196725"/>
            <a:ext cx="3049000" cy="519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1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Vorstand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38" name="Google Shape;538;p31"/>
          <p:cNvGraphicFramePr/>
          <p:nvPr/>
        </p:nvGraphicFramePr>
        <p:xfrm>
          <a:off x="1069537" y="1049265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{4D14BB6D-7561-4016-AF5F-0445C3F88C23}</a:tableStyleId>
              </a:tblPr>
              <a:tblGrid>
                <a:gridCol w="2697575"/>
                <a:gridCol w="4157000"/>
              </a:tblGrid>
              <a:tr h="4434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Präsidium</a:t>
                      </a:r>
                      <a:endParaRPr b="0" sz="21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>
                          <a:solidFill>
                            <a:srgbClr val="0D1D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Julie Nussbaumer</a:t>
                      </a:r>
                      <a:endParaRPr sz="2100" u="none" cap="none" strike="noStrike">
                        <a:solidFill>
                          <a:srgbClr val="0D1D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4434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Quästur</a:t>
                      </a:r>
                      <a:endParaRPr b="0" sz="21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>
                          <a:solidFill>
                            <a:srgbClr val="0D1D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Konstantin Miola</a:t>
                      </a:r>
                      <a:endParaRPr sz="2100" u="none" cap="none" strike="noStrike">
                        <a:solidFill>
                          <a:srgbClr val="0D1D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434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de-DE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Information</a:t>
                      </a:r>
                      <a:endParaRPr sz="21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>
                          <a:solidFill>
                            <a:srgbClr val="0D1D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Martin Zaharìev</a:t>
                      </a:r>
                      <a:endParaRPr b="0" sz="2100" u="none" cap="none" strike="noStrike">
                        <a:solidFill>
                          <a:srgbClr val="0D1D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4434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IT</a:t>
                      </a:r>
                      <a:endParaRPr sz="21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>
                          <a:solidFill>
                            <a:srgbClr val="0D1D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Clemens Walter</a:t>
                      </a:r>
                      <a:endParaRPr sz="2100" u="none" cap="none" strike="noStrike">
                        <a:solidFill>
                          <a:srgbClr val="0D1D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434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IT</a:t>
                      </a:r>
                      <a:endParaRPr sz="21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solidFill>
                            <a:srgbClr val="0D1D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Johannes Zumthurm</a:t>
                      </a:r>
                      <a:endParaRPr sz="2100">
                        <a:solidFill>
                          <a:srgbClr val="0D1D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434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HoPo ITET</a:t>
                      </a:r>
                      <a:endParaRPr sz="21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>
                          <a:solidFill>
                            <a:srgbClr val="0D1D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Thomas Herzog</a:t>
                      </a:r>
                      <a:endParaRPr sz="2100" u="none" cap="none" strike="noStrike">
                        <a:solidFill>
                          <a:srgbClr val="0D1D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4434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HoPo MAVT</a:t>
                      </a:r>
                      <a:endParaRPr sz="21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>
                          <a:solidFill>
                            <a:srgbClr val="0D1D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Stefan Stefanov</a:t>
                      </a:r>
                      <a:endParaRPr sz="2100" u="none" cap="none" strike="noStrike">
                        <a:solidFill>
                          <a:srgbClr val="0D1D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434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Kultur</a:t>
                      </a:r>
                      <a:endParaRPr sz="21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>
                          <a:solidFill>
                            <a:srgbClr val="0D1D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Jonas Lehmann</a:t>
                      </a:r>
                      <a:endParaRPr sz="2100" u="none" cap="none" strike="noStrike">
                        <a:solidFill>
                          <a:srgbClr val="0D1D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4434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Kultur</a:t>
                      </a:r>
                      <a:endParaRPr sz="21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>
                          <a:solidFill>
                            <a:srgbClr val="0D1D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Jonathan Jelenik</a:t>
                      </a:r>
                      <a:endParaRPr sz="2100" u="none" cap="none" strike="noStrike">
                        <a:solidFill>
                          <a:srgbClr val="0D1D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434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Kultur</a:t>
                      </a:r>
                      <a:endParaRPr sz="21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solidFill>
                            <a:srgbClr val="0D1D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Noah Giger</a:t>
                      </a:r>
                      <a:endParaRPr sz="2100">
                        <a:solidFill>
                          <a:srgbClr val="0D1D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434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External Relations</a:t>
                      </a:r>
                      <a:endParaRPr sz="21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>
                          <a:solidFill>
                            <a:srgbClr val="0D1D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Julien Poffet</a:t>
                      </a:r>
                      <a:endParaRPr sz="2100" u="none" cap="none" strike="noStrike">
                        <a:solidFill>
                          <a:srgbClr val="0D1D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4434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External Relations</a:t>
                      </a:r>
                      <a:endParaRPr sz="21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>
                          <a:solidFill>
                            <a:srgbClr val="0D1D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Samuel Sutanto</a:t>
                      </a:r>
                      <a:endParaRPr sz="2100" u="none" cap="none" strike="noStrike">
                        <a:solidFill>
                          <a:srgbClr val="0D1D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925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Infrastruktur</a:t>
                      </a:r>
                      <a:endParaRPr sz="21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de-DE" sz="2100">
                          <a:solidFill>
                            <a:srgbClr val="0D1D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Benedikt Horn</a:t>
                      </a:r>
                      <a:endParaRPr sz="2100" u="none" cap="none" strike="noStrike">
                        <a:solidFill>
                          <a:srgbClr val="0D1D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E7462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5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Wahlen: Vorstand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4" name="Google Shape;544;p35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545" name="Google Shape;545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6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Wahlen: HoPo Vertreter*innen (UK/DK)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6"/>
          <p:cNvSpPr txBox="1"/>
          <p:nvPr/>
        </p:nvSpPr>
        <p:spPr>
          <a:xfrm>
            <a:off x="515468" y="1539480"/>
            <a:ext cx="2495844" cy="41857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Janine Biner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Kai Berszin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Carl von Holly-Ponientzietz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Thomas Landeg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Ilia Nazemtsev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Nikolas Schäfer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Maria Schnuck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Timo Schönegg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Finn Seibert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Thomas Herzog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Marius Siebenaller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Philipp Semmel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Lele Yin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Riccardo Mastroianni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Ludwig Itschner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3" name="Google Shape;553;p36"/>
          <p:cNvSpPr txBox="1"/>
          <p:nvPr/>
        </p:nvSpPr>
        <p:spPr>
          <a:xfrm>
            <a:off x="3011312" y="1539480"/>
            <a:ext cx="2770500" cy="41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Thiemo Wandel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Yves Wieser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Paul Wolff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Maline Zimmermann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Elena Morbach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Jeremias Baur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Jakob Tresch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Edonis Bajraktaraj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Abhinav Punnassery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Timon Plenge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Davide Berweger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Robin Peter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Filip Cvijanovic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Roman Peneder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 Meissner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Linus Hollnagel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4" name="Google Shape;554;p36"/>
          <p:cNvSpPr txBox="1"/>
          <p:nvPr/>
        </p:nvSpPr>
        <p:spPr>
          <a:xfrm>
            <a:off x="5781799" y="1539475"/>
            <a:ext cx="2141100" cy="38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Catharina Hente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Kim Kleinlogel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Geetha Pandian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Dmitry Gavrilov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Nic Cantieni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Daniel Weiler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Leonard Carrodano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Jan Kamm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Polina Ivanova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Sarah Rasheduzzaman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Brian Schnider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Mikail Gedik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Maximilian Hoh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Furkan Özkan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Timo Fischer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Clemens Walter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Caelain Stocker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5" name="Google Shape;555;p36"/>
          <p:cNvSpPr txBox="1"/>
          <p:nvPr/>
        </p:nvSpPr>
        <p:spPr>
          <a:xfrm>
            <a:off x="515468" y="1146076"/>
            <a:ext cx="214123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de-DE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ITET (UK/DK):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7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Wahlen: HoPo Vertreter*innen (UK/DK)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561" name="Google Shape;561;p37"/>
          <p:cNvSpPr txBox="1"/>
          <p:nvPr/>
        </p:nvSpPr>
        <p:spPr>
          <a:xfrm>
            <a:off x="515468" y="1539480"/>
            <a:ext cx="2495844" cy="41857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Alina Arranhado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Timon Mathis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Yannick Eberle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Robin Jeger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Klemens Iten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Kaja Hansen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Jakob Lüdke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Julie Nussbaumer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Ioannis Kafantaris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Joël Keiser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Nuaim Mohamed Nasaj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Elias Westrup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Lars Meyer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2" name="Google Shape;562;p37"/>
          <p:cNvSpPr txBox="1"/>
          <p:nvPr/>
        </p:nvSpPr>
        <p:spPr>
          <a:xfrm>
            <a:off x="3011312" y="1539480"/>
            <a:ext cx="2770500" cy="41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Leander Hoffman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Charlie Plein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Felix Walcher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Adrian Fuhrer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Nicholas Doerk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Klara Subaric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Raphael Zenklusen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Stefan Stefanov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Leonard Stettler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Elisabetta Schneider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Titan Csokona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Chongyu Guo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3" name="Google Shape;563;p37"/>
          <p:cNvSpPr txBox="1"/>
          <p:nvPr/>
        </p:nvSpPr>
        <p:spPr>
          <a:xfrm>
            <a:off x="515468" y="1146076"/>
            <a:ext cx="214123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de-DE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MAVT (UK/DK):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7"/>
          <p:cNvSpPr txBox="1"/>
          <p:nvPr/>
        </p:nvSpPr>
        <p:spPr>
          <a:xfrm>
            <a:off x="5707150" y="1546174"/>
            <a:ext cx="27705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Theo Boldt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Maximilian Degner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Dean Vermee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Nicolai Drapp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Aashi Kalra</a:t>
            </a:r>
            <a:endParaRPr>
              <a:solidFill>
                <a:srgbClr val="1F2D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Mark Schreiber</a:t>
            </a:r>
            <a:endParaRPr>
              <a:solidFill>
                <a:srgbClr val="1F2D54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1F2D54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Valentin Marxt</a:t>
            </a:r>
            <a:endParaRPr>
              <a:solidFill>
                <a:srgbClr val="1F2D54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de-DE">
                <a:solidFill>
                  <a:srgbClr val="1F2D54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Noah Fahrni</a:t>
            </a:r>
            <a:endParaRPr>
              <a:solidFill>
                <a:srgbClr val="1F2D54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de-DE">
                <a:solidFill>
                  <a:srgbClr val="1F2D54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Mara Merx</a:t>
            </a:r>
            <a:endParaRPr>
              <a:solidFill>
                <a:srgbClr val="1F2D54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de-DE">
                <a:solidFill>
                  <a:srgbClr val="1F2D54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Timon Moser</a:t>
            </a:r>
            <a:endParaRPr>
              <a:solidFill>
                <a:srgbClr val="1F2D54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de-DE">
                <a:solidFill>
                  <a:srgbClr val="1F2D54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Marie Frühauf</a:t>
            </a:r>
            <a:endParaRPr>
              <a:solidFill>
                <a:srgbClr val="1F2D54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de-DE">
                <a:solidFill>
                  <a:srgbClr val="1F2D54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Saskia Tristani</a:t>
            </a:r>
            <a:endParaRPr>
              <a:solidFill>
                <a:srgbClr val="1F2D54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de-DE">
                <a:solidFill>
                  <a:srgbClr val="1F2D54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Jasmine Bahlawane</a:t>
            </a:r>
            <a:endParaRPr>
              <a:solidFill>
                <a:srgbClr val="1F2D54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9"/>
          <p:cNvSpPr txBox="1"/>
          <p:nvPr>
            <p:ph idx="1" type="body"/>
          </p:nvPr>
        </p:nvSpPr>
        <p:spPr>
          <a:xfrm>
            <a:off x="283753" y="438975"/>
            <a:ext cx="8224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Wahlen: </a:t>
            </a:r>
            <a:r>
              <a:rPr lang="de-DE"/>
              <a:t>AMIV </a:t>
            </a: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Vertreter*innen (Mitgliederrat VSETH)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9"/>
          <p:cNvSpPr txBox="1"/>
          <p:nvPr/>
        </p:nvSpPr>
        <p:spPr>
          <a:xfrm>
            <a:off x="243112" y="1595425"/>
            <a:ext cx="2555137" cy="1307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-DE" sz="1800" u="none" cap="none" strike="noStrike">
                <a:solidFill>
                  <a:srgbClr val="E7462A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1" lang="de-DE" sz="1800">
                <a:solidFill>
                  <a:srgbClr val="E7462A"/>
                </a:solidFill>
              </a:rPr>
              <a:t>3</a:t>
            </a:r>
            <a:r>
              <a:rPr b="1" i="0" lang="de-DE" sz="1800" u="none" cap="none" strike="noStrike">
                <a:solidFill>
                  <a:srgbClr val="E7462A"/>
                </a:solidFill>
                <a:latin typeface="Arial"/>
                <a:ea typeface="Arial"/>
                <a:cs typeface="Arial"/>
                <a:sym typeface="Arial"/>
              </a:rPr>
              <a:t> Vorstände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9"/>
          <p:cNvSpPr txBox="1"/>
          <p:nvPr/>
        </p:nvSpPr>
        <p:spPr>
          <a:xfrm>
            <a:off x="2335619" y="1595425"/>
            <a:ext cx="3332400" cy="42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Dominique Portenier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Daniel Gisler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Michael Fritsche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Till Häussner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Cecily Merkle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Daniel Gächter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Nic Cantieni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Finn Seibert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Jakob Lüdke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Filip</a:t>
            </a:r>
            <a:r>
              <a:rPr lang="de-DE">
                <a:solidFill>
                  <a:srgbClr val="E746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>
                <a:solidFill>
                  <a:srgbClr val="E746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Cvijanovic (Stv.)</a:t>
            </a:r>
            <a:endParaRPr>
              <a:solidFill>
                <a:srgbClr val="E746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E8462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E7462A"/>
              </a:solidFill>
            </a:endParaRPr>
          </a:p>
        </p:txBody>
      </p:sp>
      <p:sp>
        <p:nvSpPr>
          <p:cNvPr id="572" name="Google Shape;572;p39"/>
          <p:cNvSpPr txBox="1"/>
          <p:nvPr/>
        </p:nvSpPr>
        <p:spPr>
          <a:xfrm>
            <a:off x="5581426" y="1595425"/>
            <a:ext cx="3715500" cy="43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Robin Jeger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Janine Biner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Alexander Schumann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Klemens Iten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Felix Walcher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Sonja Merkle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Nicolai Drapp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Maurice Behanzin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0" rtl="0" algn="just"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rgbClr val="E846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Alexander Schoch (Stv.)</a:t>
            </a:r>
            <a:endParaRPr>
              <a:solidFill>
                <a:srgbClr val="E846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c00fd0ee2b_0_1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Wahlen: </a:t>
            </a:r>
            <a:r>
              <a:rPr lang="de-DE"/>
              <a:t>HoPo Vertretung &amp; MR Vertretung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8" name="Google Shape;578;g2c00fd0ee2b_0_1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579" name="Google Shape;579;g2c00fd0ee2b_0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g2c00fd0ee2b_0_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2"/>
          <p:cNvSpPr txBox="1"/>
          <p:nvPr>
            <p:ph idx="1" type="body"/>
          </p:nvPr>
        </p:nvSpPr>
        <p:spPr>
          <a:xfrm>
            <a:off x="283742" y="438976"/>
            <a:ext cx="6232474" cy="707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Kommissionen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86" name="Google Shape;586;p42"/>
          <p:cNvGraphicFramePr/>
          <p:nvPr/>
        </p:nvGraphicFramePr>
        <p:xfrm>
          <a:off x="268681" y="26580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{AC750983-02A8-4918-A779-BAB3370B0F1B}</a:tableStyleId>
              </a:tblPr>
              <a:tblGrid>
                <a:gridCol w="2163800"/>
                <a:gridCol w="3184300"/>
                <a:gridCol w="3243450"/>
              </a:tblGrid>
              <a:tr h="4240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de-DE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Kommission</a:t>
                      </a:r>
                      <a:endParaRPr b="1" sz="18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800" marB="91425" marR="118800" marL="154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F2D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de-DE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Co-Präsidium</a:t>
                      </a:r>
                      <a:endParaRPr b="1" sz="18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800" marB="91425" marR="118800" marL="11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F2D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de-DE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Co-Präsidium</a:t>
                      </a:r>
                      <a:endParaRPr b="1" sz="18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2800" marB="91425" marR="9525" marL="1188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F2D54"/>
                    </a:solidFill>
                  </a:tcPr>
                </a:tc>
              </a:tr>
              <a:tr h="361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AMIV Bräu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4000" marB="54000" marR="154800" marL="9525" anchor="ctr">
                    <a:lnL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>
                          <a:solidFill>
                            <a:schemeClr val="dk1"/>
                          </a:solidFill>
                        </a:rPr>
                        <a:t>Lukas Hauser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>
                          <a:solidFill>
                            <a:schemeClr val="dk1"/>
                          </a:solidFill>
                        </a:rPr>
                        <a:t>Magnus Wolf</a:t>
                      </a:r>
                      <a:endParaRPr b="0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361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Bastli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4000" marB="54000" marR="154800" marL="9525" anchor="ctr">
                    <a:lnL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/>
                        <a:t>Mikail Gedik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/>
                        <a:t>Victor Luder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BEEZ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4000" marB="54000" marR="154800" marL="9525" anchor="ctr">
                    <a:lnL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/>
                        <a:t>Lorenzo Petrella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/>
                        <a:t>Nina Chromec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3314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blitz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4000" marB="54000" marR="154800" marL="9525" anchor="ctr">
                    <a:lnL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/>
                        <a:t>Andreas Hirsch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/>
                        <a:t>Nicolai Drapp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EESTEC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4000" marB="54000" marR="154800" marL="9525" anchor="ctr">
                    <a:lnL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de-DE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Michael Heider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/>
                        <a:t>Jonas Leuthold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361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EMC^2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4000" marB="54000" marR="154800" marL="9525" anchor="ctr">
                    <a:lnL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/>
                        <a:t>Elea Seidelmann</a:t>
                      </a:r>
                      <a:endParaRPr sz="1800"/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/>
                        <a:t>Maxime Descamps</a:t>
                      </a:r>
                      <a:endParaRPr sz="1800"/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Funkbude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4000" marB="54000" marR="154800" marL="9525" anchor="ctr">
                    <a:lnL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>
                          <a:solidFill>
                            <a:schemeClr val="dk1"/>
                          </a:solidFill>
                        </a:rPr>
                        <a:t>Charpoan Kong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/>
                        <a:t>vakant</a:t>
                      </a:r>
                      <a:endParaRPr sz="1800"/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361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Irrational Co.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4000" marB="54000" marR="154800" marL="9525" anchor="ctr">
                    <a:lnL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/>
                        <a:t>Chang Jin Lee</a:t>
                      </a:r>
                      <a:endParaRPr sz="1800"/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/>
                        <a:t>Oscar Freiherr von Löhneysen</a:t>
                      </a:r>
                      <a:endParaRPr sz="1800"/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Kontakt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4000" marB="54000" marR="154800" marL="9525" anchor="ctr">
                    <a:lnL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de-DE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Elias Westrup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/>
                        <a:t>Kim Kleinlogel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361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LIMES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4000" marB="54000" marR="154800" marL="9525" anchor="ctr">
                    <a:lnL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/>
                        <a:t>Janine Biner</a:t>
                      </a:r>
                      <a:endParaRPr sz="1800"/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/>
                        <a:t>Seraina Wurster</a:t>
                      </a:r>
                      <a:endParaRPr sz="1800"/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9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MNS</a:t>
                      </a:r>
                      <a:endParaRPr sz="19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4000" marB="54000" marR="154800" marL="9525" anchor="ctr">
                    <a:lnL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900"/>
                        <a:t>Felix Walcher</a:t>
                      </a:r>
                      <a:endParaRPr sz="1900"/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/>
                        <a:t>vakant</a:t>
                      </a:r>
                      <a:endParaRPr sz="1800"/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361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QEC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4000" marB="54000" marR="154800" marL="9525" anchor="ctr">
                    <a:lnL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/>
                        <a:t>Rémi Truong</a:t>
                      </a:r>
                      <a:endParaRPr sz="1800"/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/>
                        <a:t>Alba Spahiu</a:t>
                      </a:r>
                      <a:endParaRPr sz="1800"/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Randomdudes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4000" marB="54000" marR="154800" marL="9525" anchor="ctr">
                    <a:lnL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/>
                        <a:t>Michael Fritsche</a:t>
                      </a:r>
                      <a:endParaRPr b="0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/>
                        <a:t>Alexander Schoch</a:t>
                      </a:r>
                      <a:endParaRPr b="0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361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szene3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4000" marB="54000" marR="154800" marL="9525" anchor="ctr">
                    <a:lnL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/>
                        <a:t>Felix Lange</a:t>
                      </a:r>
                      <a:endParaRPr sz="1800"/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/>
                        <a:t>Maria Mattana</a:t>
                      </a:r>
                      <a:endParaRPr sz="1800"/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614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Designkommission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4000" marB="54000" marR="154800" marL="9525" anchor="ctr">
                    <a:lnL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E7462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462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/>
                        <a:t>Till Häusner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DE" sz="1800"/>
                        <a:t>Felix Walcher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75" marB="10875" marR="16325" marL="163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Abstimmung</a:t>
            </a:r>
            <a:endParaRPr/>
          </a:p>
        </p:txBody>
      </p:sp>
      <p:sp>
        <p:nvSpPr>
          <p:cNvPr id="139" name="Google Shape;139;p7"/>
          <p:cNvSpPr/>
          <p:nvPr/>
        </p:nvSpPr>
        <p:spPr>
          <a:xfrm>
            <a:off x="4693252" y="4287536"/>
            <a:ext cx="1736775" cy="1163159"/>
          </a:xfrm>
          <a:prstGeom prst="flowChartDecision">
            <a:avLst/>
          </a:prstGeom>
          <a:solidFill>
            <a:srgbClr val="0D1D42"/>
          </a:solidFill>
          <a:ln cap="flat" cmpd="sng" w="25400">
            <a:solidFill>
              <a:srgbClr val="0D1D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de-DE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 &gt; 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6137197" y="1483319"/>
            <a:ext cx="2648336" cy="339842"/>
          </a:xfrm>
          <a:prstGeom prst="flowChartProcess">
            <a:avLst/>
          </a:prstGeom>
          <a:solidFill>
            <a:srgbClr val="E7462A"/>
          </a:solidFill>
          <a:ln cap="flat" cmpd="sng" w="25400">
            <a:solidFill>
              <a:srgbClr val="E746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de-DE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B: Inkompatibler Antrag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7"/>
          <p:cNvSpPr/>
          <p:nvPr/>
        </p:nvSpPr>
        <p:spPr>
          <a:xfrm>
            <a:off x="6541182" y="2461921"/>
            <a:ext cx="1840365" cy="1232546"/>
          </a:xfrm>
          <a:prstGeom prst="flowChartDecision">
            <a:avLst/>
          </a:prstGeom>
          <a:solidFill>
            <a:srgbClr val="0D1D42"/>
          </a:solidFill>
          <a:ln cap="flat" cmpd="sng" w="25400">
            <a:solidFill>
              <a:srgbClr val="0D1D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de-DE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 &gt; 50%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" name="Google Shape;142;p7"/>
          <p:cNvCxnSpPr>
            <a:stCxn id="140" idx="2"/>
            <a:endCxn id="141" idx="0"/>
          </p:cNvCxnSpPr>
          <p:nvPr/>
        </p:nvCxnSpPr>
        <p:spPr>
          <a:xfrm>
            <a:off x="7461365" y="1823161"/>
            <a:ext cx="0" cy="638700"/>
          </a:xfrm>
          <a:prstGeom prst="straightConnector1">
            <a:avLst/>
          </a:prstGeom>
          <a:noFill/>
          <a:ln cap="flat" cmpd="sng" w="28575">
            <a:solidFill>
              <a:srgbClr val="F79646"/>
            </a:solidFill>
            <a:prstDash val="solid"/>
            <a:round/>
            <a:headEnd len="sm" w="sm" type="none"/>
            <a:tailEnd len="lg" w="lg" type="triangle"/>
          </a:ln>
        </p:spPr>
      </p:cxnSp>
      <p:cxnSp>
        <p:nvCxnSpPr>
          <p:cNvPr id="143" name="Google Shape;143;p7"/>
          <p:cNvCxnSpPr>
            <a:endCxn id="139" idx="0"/>
          </p:cNvCxnSpPr>
          <p:nvPr/>
        </p:nvCxnSpPr>
        <p:spPr>
          <a:xfrm>
            <a:off x="3824340" y="3670436"/>
            <a:ext cx="1737300" cy="617100"/>
          </a:xfrm>
          <a:prstGeom prst="straightConnector1">
            <a:avLst/>
          </a:prstGeom>
          <a:noFill/>
          <a:ln cap="flat" cmpd="sng" w="28575">
            <a:solidFill>
              <a:srgbClr val="F79646"/>
            </a:solidFill>
            <a:prstDash val="solid"/>
            <a:round/>
            <a:headEnd len="sm" w="sm" type="none"/>
            <a:tailEnd len="lg" w="lg" type="triangle"/>
          </a:ln>
        </p:spPr>
      </p:cxnSp>
      <p:sp>
        <p:nvSpPr>
          <p:cNvPr id="144" name="Google Shape;144;p7"/>
          <p:cNvSpPr txBox="1"/>
          <p:nvPr/>
        </p:nvSpPr>
        <p:spPr>
          <a:xfrm>
            <a:off x="283742" y="4494691"/>
            <a:ext cx="1932600" cy="8855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Inkompatibler Antrag benötigt </a:t>
            </a:r>
            <a:r>
              <a:rPr b="1" i="0" lang="de-DE" sz="1800" u="none" cap="none" strike="noStrike">
                <a:solidFill>
                  <a:srgbClr val="E7462A"/>
                </a:solidFill>
                <a:latin typeface="Arial"/>
                <a:ea typeface="Arial"/>
                <a:cs typeface="Arial"/>
                <a:sym typeface="Arial"/>
              </a:rPr>
              <a:t>relatives</a:t>
            </a:r>
            <a:r>
              <a:rPr b="0" i="0" lang="de-DE" sz="1800" u="none" cap="none" strike="noStrike">
                <a:solidFill>
                  <a:srgbClr val="E7462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de-DE" sz="18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Mehr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7"/>
          <p:cNvSpPr txBox="1"/>
          <p:nvPr/>
        </p:nvSpPr>
        <p:spPr>
          <a:xfrm>
            <a:off x="283742" y="2305898"/>
            <a:ext cx="2285116" cy="12983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Anträge werden separat abgestimmt und benötigen </a:t>
            </a:r>
            <a:r>
              <a:rPr b="1" i="0" lang="de-DE" sz="1800" u="none" cap="none" strike="noStrike">
                <a:solidFill>
                  <a:srgbClr val="E7462A"/>
                </a:solidFill>
                <a:latin typeface="Arial"/>
                <a:ea typeface="Arial"/>
                <a:cs typeface="Arial"/>
                <a:sym typeface="Arial"/>
              </a:rPr>
              <a:t>absolutes</a:t>
            </a:r>
            <a:r>
              <a:rPr b="0" i="0" lang="de-DE" sz="1800" u="none" cap="none" strike="noStrike">
                <a:solidFill>
                  <a:srgbClr val="E7462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de-DE" sz="18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Mehr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7"/>
          <p:cNvSpPr txBox="1"/>
          <p:nvPr/>
        </p:nvSpPr>
        <p:spPr>
          <a:xfrm>
            <a:off x="6853203" y="4426058"/>
            <a:ext cx="1932330" cy="10228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Resultat: «Welche Variante ist besser?»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 txBox="1"/>
          <p:nvPr/>
        </p:nvSpPr>
        <p:spPr>
          <a:xfrm>
            <a:off x="4330976" y="2014898"/>
            <a:ext cx="2623799" cy="5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«Wollen wir die Variante überhaupt?»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7"/>
          <p:cNvSpPr/>
          <p:nvPr/>
        </p:nvSpPr>
        <p:spPr>
          <a:xfrm>
            <a:off x="2562596" y="1483319"/>
            <a:ext cx="2486142" cy="343271"/>
          </a:xfrm>
          <a:prstGeom prst="flowChartProcess">
            <a:avLst/>
          </a:prstGeom>
          <a:solidFill>
            <a:srgbClr val="E7462A"/>
          </a:solidFill>
          <a:ln cap="flat" cmpd="sng" w="25400">
            <a:solidFill>
              <a:srgbClr val="E746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de-DE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A: Antrag</a:t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" name="Google Shape;149;p7"/>
          <p:cNvCxnSpPr>
            <a:stCxn id="148" idx="2"/>
          </p:cNvCxnSpPr>
          <p:nvPr/>
        </p:nvCxnSpPr>
        <p:spPr>
          <a:xfrm>
            <a:off x="3805667" y="1826590"/>
            <a:ext cx="18600" cy="617100"/>
          </a:xfrm>
          <a:prstGeom prst="straightConnector1">
            <a:avLst/>
          </a:prstGeom>
          <a:noFill/>
          <a:ln cap="flat" cmpd="sng" w="28575">
            <a:solidFill>
              <a:srgbClr val="F79646"/>
            </a:solidFill>
            <a:prstDash val="solid"/>
            <a:round/>
            <a:headEnd len="sm" w="sm" type="none"/>
            <a:tailEnd len="lg" w="lg" type="triangle"/>
          </a:ln>
        </p:spPr>
      </p:cxnSp>
      <p:sp>
        <p:nvSpPr>
          <p:cNvPr id="150" name="Google Shape;150;p7"/>
          <p:cNvSpPr/>
          <p:nvPr/>
        </p:nvSpPr>
        <p:spPr>
          <a:xfrm>
            <a:off x="2955520" y="2443781"/>
            <a:ext cx="1737732" cy="1226564"/>
          </a:xfrm>
          <a:prstGeom prst="flowChartDecision">
            <a:avLst/>
          </a:prstGeom>
          <a:solidFill>
            <a:srgbClr val="0D1D42"/>
          </a:solidFill>
          <a:ln cap="flat" cmpd="sng" w="25400">
            <a:solidFill>
              <a:srgbClr val="0D1D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de-DE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&gt; 50%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" name="Google Shape;151;p7"/>
          <p:cNvCxnSpPr>
            <a:stCxn id="141" idx="2"/>
            <a:endCxn id="139" idx="0"/>
          </p:cNvCxnSpPr>
          <p:nvPr/>
        </p:nvCxnSpPr>
        <p:spPr>
          <a:xfrm flipH="1">
            <a:off x="5561765" y="3694467"/>
            <a:ext cx="1899600" cy="593100"/>
          </a:xfrm>
          <a:prstGeom prst="straightConnector1">
            <a:avLst/>
          </a:prstGeom>
          <a:noFill/>
          <a:ln cap="flat" cmpd="sng" w="28575">
            <a:solidFill>
              <a:srgbClr val="F79646"/>
            </a:solidFill>
            <a:prstDash val="solid"/>
            <a:round/>
            <a:headEnd len="sm" w="sm" type="none"/>
            <a:tailEnd len="lg" w="lg" type="triangle"/>
          </a:ln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c00fd0ee2b_2_4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Wahlen: Vorstand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g2c00fd0ee2b_2_4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593" name="Google Shape;593;g2c00fd0ee2b_2_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4" name="Google Shape;594;g2c00fd0ee2b_2_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4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Wahlen: Revisoren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44"/>
          <p:cNvSpPr txBox="1"/>
          <p:nvPr/>
        </p:nvSpPr>
        <p:spPr>
          <a:xfrm>
            <a:off x="881449" y="2718486"/>
            <a:ext cx="739757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de-DE" sz="32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Klemens Iten</a:t>
            </a:r>
            <a:endParaRPr sz="3200">
              <a:solidFill>
                <a:srgbClr val="0D1D4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de-DE" sz="32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Nicholas Doerk</a:t>
            </a:r>
            <a:endParaRPr b="0" i="0" sz="3200" u="none" cap="none" strike="noStrike">
              <a:solidFill>
                <a:srgbClr val="0D1D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-DE" sz="3200">
                <a:solidFill>
                  <a:srgbClr val="0D1D42"/>
                </a:solidFill>
              </a:rPr>
              <a:t>Nic Cantieni</a:t>
            </a:r>
            <a:endParaRPr sz="3200">
              <a:solidFill>
                <a:srgbClr val="0D1D4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E746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44"/>
          <p:cNvSpPr txBox="1"/>
          <p:nvPr/>
        </p:nvSpPr>
        <p:spPr>
          <a:xfrm>
            <a:off x="1326288" y="1683425"/>
            <a:ext cx="65079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c00fd0ee2b_2_15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Wahlen: Vorstand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7" name="Google Shape;607;g2c00fd0ee2b_2_15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608" name="Google Shape;608;g2c00fd0ee2b_2_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9" name="Google Shape;609;g2c00fd0ee2b_2_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7"/>
          <p:cNvSpPr txBox="1"/>
          <p:nvPr>
            <p:ph idx="1" type="body"/>
          </p:nvPr>
        </p:nvSpPr>
        <p:spPr>
          <a:xfrm>
            <a:off x="914400" y="1474724"/>
            <a:ext cx="7315200" cy="2852700"/>
          </a:xfrm>
          <a:prstGeom prst="rect">
            <a:avLst/>
          </a:prstGeom>
          <a:noFill/>
          <a:ln>
            <a:noFill/>
          </a:ln>
        </p:spPr>
        <p:txBody>
          <a:bodyPr anchorCtr="1" anchor="b" bIns="91425" lIns="91425" spcFirstLastPara="1" rIns="91425" wrap="square" tIns="91425">
            <a:noAutofit/>
          </a:bodyPr>
          <a:lstStyle/>
          <a:p>
            <a: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1D42"/>
              </a:buClr>
              <a:buSzPts val="1800"/>
              <a:buNone/>
            </a:pPr>
            <a:r>
              <a:rPr lang="de-DE" sz="4800"/>
              <a:t>1</a:t>
            </a:r>
            <a:r>
              <a:rPr lang="de-DE" sz="4800"/>
              <a:t>2</a:t>
            </a:r>
            <a:r>
              <a:rPr lang="de-DE" sz="4800"/>
              <a:t>. Ausserordentliche Mitglieder HS 2022</a:t>
            </a:r>
            <a:endParaRPr sz="48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8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de-DE"/>
              <a:t>Ausserordentliche Mitglieder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48"/>
          <p:cNvSpPr txBox="1"/>
          <p:nvPr/>
        </p:nvSpPr>
        <p:spPr>
          <a:xfrm>
            <a:off x="1326288" y="1683425"/>
            <a:ext cx="65079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48"/>
          <p:cNvSpPr txBox="1"/>
          <p:nvPr/>
        </p:nvSpPr>
        <p:spPr>
          <a:xfrm>
            <a:off x="628717" y="1828150"/>
            <a:ext cx="2529000" cy="38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Peter Mayrhofer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Guy Lüthi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Simon Miescher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Leonhard Wolscht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Markus Wegmann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Kay Wacker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Judith Meisterhans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Lukas Hasler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Svenja Ruth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Taiyo Yamamoto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Patrick Frei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Fabian Schewetofski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de-DE" sz="1800">
                <a:solidFill>
                  <a:schemeClr val="dk1"/>
                </a:solidFill>
              </a:rPr>
              <a:t>Stefan Kronig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de-DE" sz="1800">
                <a:solidFill>
                  <a:schemeClr val="dk1"/>
                </a:solidFill>
              </a:rPr>
              <a:t>Moritz Schneider</a:t>
            </a:r>
            <a:endParaRPr sz="1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D1D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48"/>
          <p:cNvSpPr txBox="1"/>
          <p:nvPr/>
        </p:nvSpPr>
        <p:spPr>
          <a:xfrm>
            <a:off x="3495268" y="1828150"/>
            <a:ext cx="2479500" cy="4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Etienne Corminboeuf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Ismail Morgenegg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Dominik Odrljin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Philipp Butschle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Radek Zenkl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Aurel Neff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David Kleyman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Aleksandra Bojic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Géraldine Lee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Dominic Furchert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-DE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Lukas Eberle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de-DE" sz="1800">
                <a:solidFill>
                  <a:schemeClr val="dk1"/>
                </a:solidFill>
              </a:rPr>
              <a:t>Michael Heider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de-DE" sz="1800">
                <a:solidFill>
                  <a:schemeClr val="dk1"/>
                </a:solidFill>
              </a:rPr>
              <a:t>Kira Erb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de-DE" sz="1800">
                <a:solidFill>
                  <a:schemeClr val="dk1"/>
                </a:solidFill>
              </a:rPr>
              <a:t>Markus Niese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de-DE" sz="1800">
                <a:solidFill>
                  <a:schemeClr val="dk1"/>
                </a:solidFill>
              </a:rPr>
              <a:t>Tomer Medalia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48"/>
          <p:cNvSpPr txBox="1"/>
          <p:nvPr/>
        </p:nvSpPr>
        <p:spPr>
          <a:xfrm>
            <a:off x="6327454" y="1828150"/>
            <a:ext cx="2816400" cy="4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de-DE" sz="1800" u="none" cap="none" strike="noStrike">
                <a:solidFill>
                  <a:srgbClr val="000000"/>
                </a:solidFill>
              </a:rPr>
              <a:t>Leon Hinderling</a:t>
            </a:r>
            <a:endParaRPr i="0" sz="1400" u="none" cap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de-DE" sz="1800" u="none" cap="none" strike="noStrike">
                <a:solidFill>
                  <a:srgbClr val="000000"/>
                </a:solidFill>
              </a:rPr>
              <a:t>Luca Dahle</a:t>
            </a:r>
            <a:endParaRPr i="0" sz="1800" u="none" cap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/>
              <a:t>Thea Brabetz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/>
              <a:t>Katrin Baldauf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/>
              <a:t>Jonas Leuthold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/>
              <a:t>Ian Boschung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/>
              <a:t>Mats Haase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/>
              <a:t>Anja Korber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/>
              <a:t>Constantin Aspect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de-DE" sz="1800"/>
              <a:t>Jan-Marc Kartenbender</a:t>
            </a:r>
            <a:endParaRPr b="1"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de-DE" sz="1800"/>
              <a:t>Markus Cerruti</a:t>
            </a:r>
            <a:endParaRPr b="1"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de-DE" sz="1800"/>
              <a:t>Corinne Furrer</a:t>
            </a:r>
            <a:endParaRPr b="1"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de-DE" sz="1800"/>
              <a:t>Victor Luder</a:t>
            </a:r>
            <a:endParaRPr b="1"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de-DE" sz="1800"/>
              <a:t>Jérôme Kuner</a:t>
            </a:r>
            <a:endParaRPr b="1"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de-DE" sz="1800"/>
              <a:t>Robin Dörge</a:t>
            </a:r>
            <a:endParaRPr b="1"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6"/>
          <p:cNvSpPr txBox="1"/>
          <p:nvPr>
            <p:ph idx="1" type="body"/>
          </p:nvPr>
        </p:nvSpPr>
        <p:spPr>
          <a:xfrm>
            <a:off x="283742" y="438976"/>
            <a:ext cx="6232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Wahlen: Revisoren, Kommissionsvorstände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9" name="Google Shape;629;p46"/>
          <p:cNvGrpSpPr/>
          <p:nvPr/>
        </p:nvGrpSpPr>
        <p:grpSpPr>
          <a:xfrm>
            <a:off x="1042608" y="2402430"/>
            <a:ext cx="6577122" cy="2607233"/>
            <a:chOff x="1042608" y="2402430"/>
            <a:chExt cx="6577122" cy="2607233"/>
          </a:xfrm>
        </p:grpSpPr>
        <p:pic>
          <p:nvPicPr>
            <p:cNvPr id="630" name="Google Shape;630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2608" y="2402430"/>
              <a:ext cx="2450868" cy="260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1" name="Google Shape;631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69759" y="2402431"/>
              <a:ext cx="2149971" cy="2607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9"/>
          <p:cNvSpPr txBox="1"/>
          <p:nvPr>
            <p:ph idx="1" type="body"/>
          </p:nvPr>
        </p:nvSpPr>
        <p:spPr>
          <a:xfrm>
            <a:off x="914400" y="1474724"/>
            <a:ext cx="7315200" cy="2852700"/>
          </a:xfrm>
          <a:prstGeom prst="rect">
            <a:avLst/>
          </a:prstGeom>
          <a:noFill/>
          <a:ln>
            <a:noFill/>
          </a:ln>
        </p:spPr>
        <p:txBody>
          <a:bodyPr anchorCtr="1" anchor="b" bIns="91425" lIns="91425" spcFirstLastPara="1" rIns="91425" wrap="square" tIns="91425">
            <a:noAutofit/>
          </a:bodyPr>
          <a:lstStyle/>
          <a:p>
            <a: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1D42"/>
              </a:buClr>
              <a:buSzPts val="1800"/>
              <a:buNone/>
            </a:pPr>
            <a:r>
              <a:rPr lang="de-DE" sz="4800"/>
              <a:t>13. Weitere Anträge der Mitglieder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1"/>
          <p:cNvSpPr txBox="1"/>
          <p:nvPr>
            <p:ph idx="1" type="body"/>
          </p:nvPr>
        </p:nvSpPr>
        <p:spPr>
          <a:xfrm>
            <a:off x="914400" y="1474724"/>
            <a:ext cx="7315200" cy="2852700"/>
          </a:xfrm>
          <a:prstGeom prst="rect">
            <a:avLst/>
          </a:prstGeom>
          <a:noFill/>
          <a:ln>
            <a:noFill/>
          </a:ln>
        </p:spPr>
        <p:txBody>
          <a:bodyPr anchorCtr="1" anchor="b" bIns="91425" lIns="91425" spcFirstLastPara="1" rIns="91425" wrap="square" tIns="91425">
            <a:noAutofit/>
          </a:bodyPr>
          <a:lstStyle/>
          <a:p>
            <a: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1D42"/>
              </a:buClr>
              <a:buSzPts val="1800"/>
              <a:buNone/>
            </a:pPr>
            <a:r>
              <a:rPr lang="de-DE" sz="4800"/>
              <a:t>14. Mitteilungen der Mitglieder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c016f47a71_0_12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g2c016f47a71_0_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648" name="Google Shape;648;g2c016f47a71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25" y="0"/>
            <a:ext cx="4838752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c00fd0ee2b_4_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654" name="Google Shape;654;g2c00fd0ee2b_4_3"/>
          <p:cNvPicPr preferRelativeResize="0"/>
          <p:nvPr/>
        </p:nvPicPr>
        <p:blipFill rotWithShape="1">
          <a:blip r:embed="rId3">
            <a:alphaModFix/>
          </a:blip>
          <a:srcRect b="0" l="610" r="-609" t="0"/>
          <a:stretch/>
        </p:blipFill>
        <p:spPr>
          <a:xfrm>
            <a:off x="2181225" y="0"/>
            <a:ext cx="482819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"/>
          <p:cNvSpPr txBox="1"/>
          <p:nvPr>
            <p:ph idx="1" type="body"/>
          </p:nvPr>
        </p:nvSpPr>
        <p:spPr>
          <a:xfrm>
            <a:off x="283742" y="438976"/>
            <a:ext cx="6232474" cy="707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de-DE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Ordnungsanträge</a:t>
            </a:r>
            <a:endParaRPr/>
          </a:p>
        </p:txBody>
      </p:sp>
      <p:sp>
        <p:nvSpPr>
          <p:cNvPr id="157" name="Google Shape;157;p8"/>
          <p:cNvSpPr txBox="1"/>
          <p:nvPr/>
        </p:nvSpPr>
        <p:spPr>
          <a:xfrm>
            <a:off x="283750" y="2397148"/>
            <a:ext cx="5540400" cy="27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462A"/>
              </a:buClr>
              <a:buSzPts val="2400"/>
              <a:buFont typeface="Open Sans"/>
              <a:buChar char="●"/>
            </a:pPr>
            <a:r>
              <a:rPr b="0" i="0" lang="de-DE" sz="2400" u="none" cap="none" strike="noStrike">
                <a:solidFill>
                  <a:srgbClr val="E7462A"/>
                </a:solidFill>
                <a:latin typeface="Arial"/>
                <a:ea typeface="Arial"/>
                <a:cs typeface="Arial"/>
                <a:sym typeface="Arial"/>
              </a:rPr>
              <a:t>Abbruch der Diskussion</a:t>
            </a:r>
            <a:endParaRPr b="0" i="0" sz="1400" u="none" cap="none" strike="noStrike">
              <a:solidFill>
                <a:srgbClr val="E7462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D42"/>
              </a:buClr>
              <a:buSzPts val="2400"/>
              <a:buFont typeface="Open Sans"/>
              <a:buChar char="●"/>
            </a:pPr>
            <a:r>
              <a:rPr b="0" i="0" lang="de-DE" sz="2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Änderung des Abstimmungsmodus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D42"/>
              </a:buClr>
              <a:buSzPts val="2400"/>
              <a:buFont typeface="Open Sans"/>
              <a:buChar char="●"/>
            </a:pPr>
            <a:r>
              <a:rPr b="0" i="0" lang="de-DE" sz="2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Wiederholung einer Abstimmung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D42"/>
              </a:buClr>
              <a:buSzPts val="2400"/>
              <a:buFont typeface="Open Sans"/>
              <a:buChar char="●"/>
            </a:pPr>
            <a:r>
              <a:rPr b="0" i="0" lang="de-DE" sz="2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Rückkehr auf ein Traktandum</a:t>
            </a:r>
            <a:endParaRPr b="0" i="0" sz="2400" u="none" cap="none" strike="noStrike">
              <a:solidFill>
                <a:srgbClr val="0D1D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D42"/>
              </a:buClr>
              <a:buSzPts val="2400"/>
              <a:buFont typeface="Arial"/>
              <a:buChar char="●"/>
            </a:pPr>
            <a:r>
              <a:rPr b="0" i="0" lang="de-DE" sz="2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Unterbruch der Sitzung</a:t>
            </a:r>
            <a:endParaRPr b="0" i="0" sz="2400" u="none" cap="none" strike="noStrike">
              <a:solidFill>
                <a:srgbClr val="0D1D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D42"/>
              </a:buClr>
              <a:buSzPts val="2400"/>
              <a:buFont typeface="Arial"/>
              <a:buChar char="●"/>
            </a:pPr>
            <a:r>
              <a:rPr b="0" i="0" lang="de-DE" sz="2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Rückweisung an den Antragsteller</a:t>
            </a:r>
            <a:endParaRPr b="0" i="0" sz="2400" u="none" cap="none" strike="noStrike">
              <a:solidFill>
                <a:srgbClr val="0D1D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D42"/>
              </a:buClr>
              <a:buSzPts val="2400"/>
              <a:buFont typeface="Open Sans"/>
              <a:buChar char="●"/>
            </a:pPr>
            <a:r>
              <a:rPr b="0" i="0" lang="de-DE" sz="24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Wegweisung Anwesender</a:t>
            </a:r>
            <a:endParaRPr b="0" i="0" sz="2400" u="none" cap="none" strike="noStrike">
              <a:solidFill>
                <a:srgbClr val="0D1D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>
            <a:off x="5824150" y="2571750"/>
            <a:ext cx="360000" cy="2393100"/>
          </a:xfrm>
          <a:prstGeom prst="rightBrace">
            <a:avLst>
              <a:gd fmla="val 0" name="adj1"/>
              <a:gd fmla="val 50000" name="adj2"/>
            </a:avLst>
          </a:prstGeom>
          <a:noFill/>
          <a:ln cap="flat" cmpd="sng" w="57150">
            <a:solidFill>
              <a:srgbClr val="0D1D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8"/>
          <p:cNvSpPr txBox="1"/>
          <p:nvPr/>
        </p:nvSpPr>
        <p:spPr>
          <a:xfrm>
            <a:off x="6333222" y="2724150"/>
            <a:ext cx="2398885" cy="20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de-DE" sz="16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Sofort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D42"/>
              </a:buClr>
              <a:buSzPts val="1600"/>
              <a:buFont typeface="Open Sans"/>
              <a:buChar char="●"/>
            </a:pPr>
            <a:r>
              <a:rPr b="0" i="0" lang="de-DE" sz="16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Gegenrede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D42"/>
              </a:buClr>
              <a:buSzPts val="1600"/>
              <a:buFont typeface="Open Sans"/>
              <a:buChar char="●"/>
            </a:pPr>
            <a:r>
              <a:rPr b="0" i="0" lang="de-DE" sz="16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Abstimmung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D42"/>
              </a:buClr>
              <a:buSzPts val="1600"/>
              <a:buFont typeface="Open Sans"/>
              <a:buChar char="●"/>
            </a:pPr>
            <a:r>
              <a:rPr b="0" i="0" lang="de-DE" sz="16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Annahme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D1D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de-DE" sz="16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Abbruch der Diskussion: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de-DE" sz="16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Rednerliste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54"/>
          <p:cNvSpPr txBox="1"/>
          <p:nvPr>
            <p:ph idx="1" type="body"/>
          </p:nvPr>
        </p:nvSpPr>
        <p:spPr>
          <a:xfrm>
            <a:off x="914400" y="1474724"/>
            <a:ext cx="7315200" cy="2852700"/>
          </a:xfrm>
          <a:prstGeom prst="rect">
            <a:avLst/>
          </a:prstGeom>
          <a:noFill/>
          <a:ln>
            <a:noFill/>
          </a:ln>
        </p:spPr>
        <p:txBody>
          <a:bodyPr anchorCtr="1" anchor="b" bIns="91425" lIns="91425" spcFirstLastPara="1" rIns="91425" wrap="square" tIns="91425">
            <a:noAutofit/>
          </a:bodyPr>
          <a:lstStyle/>
          <a:p>
            <a: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1D42"/>
              </a:buClr>
              <a:buSzPts val="1800"/>
              <a:buNone/>
            </a:pPr>
            <a:r>
              <a:rPr lang="de-DE" sz="10100"/>
              <a:t>Danke!</a:t>
            </a:r>
            <a:endParaRPr sz="8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 txBox="1"/>
          <p:nvPr>
            <p:ph idx="1" type="body"/>
          </p:nvPr>
        </p:nvSpPr>
        <p:spPr>
          <a:xfrm>
            <a:off x="914400" y="1474724"/>
            <a:ext cx="73152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D1D42"/>
              </a:buClr>
              <a:buSzPts val="1800"/>
              <a:buFont typeface="Arial"/>
              <a:buNone/>
            </a:pPr>
            <a:r>
              <a:rPr lang="de-DE" sz="4800"/>
              <a:t>2. </a:t>
            </a:r>
            <a:r>
              <a:rPr b="0" i="0" lang="de-DE" sz="4800" u="none" cap="none" strike="noStrike">
                <a:solidFill>
                  <a:srgbClr val="0D1D42"/>
                </a:solidFill>
                <a:latin typeface="Arial"/>
                <a:ea typeface="Arial"/>
                <a:cs typeface="Arial"/>
                <a:sym typeface="Arial"/>
              </a:rPr>
              <a:t>Bestimmung der Stimmenzähler*innen</a:t>
            </a:r>
            <a:endParaRPr sz="4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Markus Niese</dc:creator>
</cp:coreProperties>
</file>